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3" r:id="rId3"/>
    <p:sldId id="284" r:id="rId4"/>
    <p:sldId id="265" r:id="rId5"/>
    <p:sldId id="277" r:id="rId6"/>
    <p:sldId id="281" r:id="rId7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9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41025641025641E-3"/>
          <c:y val="0.13752217314495641"/>
          <c:w val="0.9916666666666667"/>
          <c:h val="0.84416266619522295"/>
        </c:manualLayout>
      </c:layout>
      <c:barChart>
        <c:barDir val="col"/>
        <c:grouping val="clustered"/>
        <c:varyColors val="1"/>
        <c:ser>
          <c:idx val="0"/>
          <c:order val="0"/>
          <c:spPr>
            <a:solidFill>
              <a:srgbClr val="000000"/>
            </a:solidFill>
          </c:spPr>
          <c:invertIfNegative val="1"/>
          <c:dPt>
            <c:idx val="6"/>
            <c:invertIfNegative val="1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1DF-41D6-A17F-CD4F398447D0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30%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DF-41D6-A17F-CD4F398447D0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21%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1DF-41D6-A17F-CD4F398447D0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1DF-41D6-A17F-CD4F398447D0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1DF-41D6-A17F-CD4F398447D0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1DF-41D6-A17F-CD4F398447D0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1DF-41D6-A17F-CD4F398447D0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1DF-41D6-A17F-CD4F398447D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Sheet1!#REF!</c:f>
            </c:multiLvlStrRef>
          </c:cat>
          <c:val>
            <c:numRef>
              <c:f>Sheet1!$C$2:$C$8</c:f>
              <c:numCache>
                <c:formatCode>#,##0</c:formatCode>
                <c:ptCount val="7"/>
                <c:pt idx="0">
                  <c:v>30</c:v>
                </c:pt>
                <c:pt idx="1">
                  <c:v>21</c:v>
                </c:pt>
                <c:pt idx="2">
                  <c:v>15</c:v>
                </c:pt>
                <c:pt idx="3">
                  <c:v>14</c:v>
                </c:pt>
                <c:pt idx="4">
                  <c:v>12</c:v>
                </c:pt>
                <c:pt idx="5">
                  <c:v>9</c:v>
                </c:pt>
                <c:pt idx="6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1DF-41D6-A17F-CD4F398447D0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1364608"/>
        <c:axId val="70537216"/>
      </c:barChart>
      <c:catAx>
        <c:axId val="51364608"/>
        <c:scaling>
          <c:orientation val="minMax"/>
        </c:scaling>
        <c:delete val="0"/>
        <c:axPos val="b"/>
        <c:majorTickMark val="none"/>
        <c:minorTickMark val="none"/>
        <c:tickLblPos val="nextTo"/>
        <c:crossAx val="70537216"/>
        <c:crosses val="autoZero"/>
        <c:auto val="1"/>
        <c:lblAlgn val="ctr"/>
        <c:lblOffset val="100"/>
        <c:noMultiLvlLbl val="1"/>
      </c:catAx>
      <c:valAx>
        <c:axId val="70537216"/>
        <c:scaling>
          <c:orientation val="minMax"/>
        </c:scaling>
        <c:delete val="1"/>
        <c:axPos val="l"/>
        <c:numFmt formatCode="#,##0" sourceLinked="0"/>
        <c:majorTickMark val="cross"/>
        <c:minorTickMark val="cross"/>
        <c:tickLblPos val="nextTo"/>
        <c:crossAx val="51364608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lang="en-US"/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0.02403</cdr:x>
      <cdr:y>0.69068</cdr:y>
    </cdr:from>
    <cdr:to>
      <cdr:x>0.99038</cdr:x>
      <cdr:y>0.69586</cdr:y>
    </cdr:to>
    <cdr:cxnSp macro="">
      <cdr:nvCxnSpPr>
        <cdr:cNvPr id="2" name="Straight Connector 1"/>
        <cdr:cNvCxnSpPr/>
      </cdr:nvCxnSpPr>
      <cdr:spPr>
        <a:xfrm xmlns:a="http://schemas.openxmlformats.org/drawingml/2006/main" flipV="1">
          <a:off x="142852" y="3809980"/>
          <a:ext cx="5743598" cy="2857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0.69711</cdr:x>
      <cdr:y>0.58881</cdr:y>
    </cdr:from>
    <cdr:to>
      <cdr:x>0.95192</cdr:x>
      <cdr:y>0.6527</cdr:y>
    </cdr:to>
    <cdr:sp macro="" textlink="">
      <cdr:nvSpPr>
        <cdr:cNvPr id="5" name="Rounded Rectangular Callout 4"/>
        <cdr:cNvSpPr/>
      </cdr:nvSpPr>
      <cdr:spPr>
        <a:xfrm xmlns:a="http://schemas.openxmlformats.org/drawingml/2006/main">
          <a:off x="4143349" y="3248039"/>
          <a:ext cx="1514489" cy="352433"/>
        </a:xfrm>
        <a:prstGeom xmlns:a="http://schemas.openxmlformats.org/drawingml/2006/main" prst="wedgeRoundRectCallout">
          <a:avLst>
            <a:gd name="adj1" fmla="val -20245"/>
            <a:gd name="adj2" fmla="val 92230"/>
            <a:gd name="adj3" fmla="val 16667"/>
          </a:avLst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>
          <a:noAutofit/>
        </a:bodyPr>
        <a:lstStyle xmlns:a="http://schemas.openxmlformats.org/drawingml/2006/main"/>
        <a:p xmlns:a="http://schemas.openxmlformats.org/drawingml/2006/main">
          <a:r>
            <a:rPr lang="en-US"/>
            <a:t>County Average is 12%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D3F6FC-0291-4954-A036-AF53FF98D8BC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07EED-3E4C-4F1A-9BE7-09CC39B44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85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07EED-3E4C-4F1A-9BE7-09CC39B442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13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8611D-44D6-4630-B0A1-6E595D283F3C}" type="datetime1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1/3/2015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F173-471B-4F14-BBEE-52C9A376D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146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907A9-7592-44E8-B537-D5DBE9C72E93}" type="datetime1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1/3/2015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F173-471B-4F14-BBEE-52C9A376D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28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B67BE-AA05-4219-AE28-52028713D386}" type="datetime1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1/3/2015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F173-471B-4F14-BBEE-52C9A376D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89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7BA4-DD89-4BB5-AE45-9C6827A13B67}" type="datetime1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1/3/2015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F173-471B-4F14-BBEE-52C9A376D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26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5B76-C94E-4BD9-BD6F-8B867930DA97}" type="datetime1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1/3/2015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F173-471B-4F14-BBEE-52C9A376D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59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DD475-0DF1-4748-97D4-B6DD606881D3}" type="datetime1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1/3/2015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F173-471B-4F14-BBEE-52C9A376D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BAAD-97F2-486E-B781-57654AAD272A}" type="datetime1">
              <a:rPr lang="en-US" smtClean="0"/>
              <a:t>4/14/2016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1/3/2015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F173-471B-4F14-BBEE-52C9A376D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3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6141-8A26-426F-BCC7-18D5638A930C}" type="datetime1">
              <a:rPr lang="en-US" smtClean="0"/>
              <a:t>4/14/2016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1/3/2015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F173-471B-4F14-BBEE-52C9A376D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12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273D-D63D-4470-9D22-4B564DBB537E}" type="datetime1">
              <a:rPr lang="en-US" smtClean="0"/>
              <a:t>4/14/2016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1/3/2015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F173-471B-4F14-BBEE-52C9A376D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33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09100-E08D-4D45-AC78-D31232D6194E}" type="datetime1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1/3/2015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F173-471B-4F14-BBEE-52C9A376D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50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B06EB-CAF9-47F8-A255-4DB59CB2A935}" type="datetime1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1/3/2015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5F173-471B-4F14-BBEE-52C9A376D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222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A4A07-C611-49FD-9710-E5C043D0D345}" type="datetime1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DRAFT 1/3/2015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5F173-471B-4F14-BBEE-52C9A376D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49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600199"/>
          </a:xfrm>
        </p:spPr>
        <p:txBody>
          <a:bodyPr/>
          <a:lstStyle/>
          <a:p>
            <a:r>
              <a:rPr lang="en-US" dirty="0"/>
              <a:t>Funding a sustainable ECCFPD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20000" cy="2514600"/>
          </a:xfrm>
        </p:spPr>
        <p:txBody>
          <a:bodyPr>
            <a:normAutofit fontScale="55000" lnSpcReduction="20000"/>
          </a:bodyPr>
          <a:lstStyle/>
          <a:p>
            <a:endParaRPr lang="en-US" sz="3800" b="1" dirty="0"/>
          </a:p>
          <a:p>
            <a:r>
              <a:rPr lang="en-US" b="1" dirty="0"/>
              <a:t>If you live in San Ramon, Danville, Walnut Creek, Lafayette, Moraga or just about anywhere in Contra Costa County, your 1% property tax funds a robust Fire District.</a:t>
            </a:r>
          </a:p>
          <a:p>
            <a:r>
              <a:rPr lang="en-US" b="1" dirty="0"/>
              <a:t>If you live in the ECCFPD you are not so lucky.</a:t>
            </a:r>
          </a:p>
          <a:p>
            <a:endParaRPr lang="en-US" sz="3400" b="1" dirty="0"/>
          </a:p>
          <a:p>
            <a:endParaRPr lang="en-US" sz="1800" b="1" dirty="0"/>
          </a:p>
          <a:p>
            <a:r>
              <a:rPr lang="en-US" sz="5800" b="1" dirty="0">
                <a:latin typeface="Britannic Bold" panose="020B0903060703020204" pitchFamily="34" charset="0"/>
              </a:rPr>
              <a:t>East County Voters For Equal Protection</a:t>
            </a:r>
          </a:p>
          <a:p>
            <a:pPr algn="l"/>
            <a:endParaRPr lang="en-US" sz="4000" b="1" dirty="0">
              <a:latin typeface="Britannic Bold" panose="020B0903060703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1" y="1905000"/>
            <a:ext cx="1600199" cy="175260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73075"/>
          </a:xfrm>
        </p:spPr>
        <p:txBody>
          <a:bodyPr/>
          <a:lstStyle/>
          <a:p>
            <a:r>
              <a:rPr lang="en-US"/>
              <a:t>DRAFT 3/4/2016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365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19200"/>
          </a:xfrm>
        </p:spPr>
        <p:txBody>
          <a:bodyPr>
            <a:noAutofit/>
          </a:bodyPr>
          <a:lstStyle/>
          <a:p>
            <a:pPr>
              <a:defRPr lang="en-US"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4000" b="1" dirty="0">
                <a:solidFill>
                  <a:prstClr val="black"/>
                </a:solidFill>
              </a:rPr>
              <a:t>Fire District Property Tax Dollar </a:t>
            </a:r>
            <a:br>
              <a:rPr lang="en-US" sz="4000" b="1" dirty="0">
                <a:solidFill>
                  <a:prstClr val="black"/>
                </a:solidFill>
              </a:rPr>
            </a:br>
            <a:r>
              <a:rPr lang="en-US" sz="4000" b="1" dirty="0">
                <a:solidFill>
                  <a:prstClr val="black"/>
                </a:solidFill>
              </a:rPr>
              <a:t>Allocation Percentage</a:t>
            </a:r>
            <a:br>
              <a:rPr lang="en-US" sz="4000" b="1" dirty="0">
                <a:solidFill>
                  <a:prstClr val="black"/>
                </a:solidFill>
              </a:rPr>
            </a:b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400" y="6356350"/>
            <a:ext cx="8153400" cy="365125"/>
          </a:xfrm>
        </p:spPr>
        <p:txBody>
          <a:bodyPr/>
          <a:lstStyle/>
          <a:p>
            <a:pPr algn="l"/>
            <a:r>
              <a:rPr lang="en-US" dirty="0"/>
              <a:t>Kensington	Moraga Orinda      San Ramon  Valley	</a:t>
            </a:r>
            <a:r>
              <a:rPr lang="en-US" dirty="0" err="1"/>
              <a:t>ConFire</a:t>
            </a:r>
            <a:r>
              <a:rPr lang="en-US" dirty="0"/>
              <a:t>	Crockett-</a:t>
            </a:r>
            <a:r>
              <a:rPr lang="en-US" dirty="0" err="1"/>
              <a:t>Carquinez</a:t>
            </a:r>
            <a:r>
              <a:rPr lang="en-US" dirty="0"/>
              <a:t>    Rodeo-Hercules       ECCFPD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461758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1966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If ECCFPD received what other Districts receive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ECCFPD: (7.5%): $11.6 Million</a:t>
            </a:r>
          </a:p>
          <a:p>
            <a:pPr lvl="1"/>
            <a:r>
              <a:rPr lang="en-US" dirty="0"/>
              <a:t>County Average (12%): $18.4 Million</a:t>
            </a:r>
          </a:p>
          <a:p>
            <a:pPr lvl="1"/>
            <a:r>
              <a:rPr lang="en-US" dirty="0" err="1"/>
              <a:t>Confire</a:t>
            </a:r>
            <a:r>
              <a:rPr lang="en-US" dirty="0"/>
              <a:t> (14%): $21.8 Million</a:t>
            </a:r>
          </a:p>
          <a:p>
            <a:pPr lvl="1"/>
            <a:r>
              <a:rPr lang="en-US" dirty="0"/>
              <a:t>SRV (15%): $23 Million</a:t>
            </a:r>
          </a:p>
          <a:p>
            <a:pPr lvl="1"/>
            <a:r>
              <a:rPr lang="en-US" dirty="0"/>
              <a:t>M-O (21%): $32.2 Million</a:t>
            </a:r>
          </a:p>
          <a:p>
            <a:r>
              <a:rPr lang="en-US" dirty="0"/>
              <a:t>Who gets the difference?</a:t>
            </a:r>
          </a:p>
          <a:p>
            <a:pPr lvl="1"/>
            <a:r>
              <a:rPr lang="en-US" dirty="0"/>
              <a:t>The local government and school districts within the ECCFPD boundaries.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DRAFT 1/3/2015</a:t>
            </a:r>
          </a:p>
        </p:txBody>
      </p:sp>
    </p:spTree>
    <p:extLst>
      <p:ext uri="{BB962C8B-B14F-4D97-AF65-F5344CB8AC3E}">
        <p14:creationId xmlns:p14="http://schemas.microsoft.com/office/powerpoint/2010/main" val="392580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u="sng" dirty="0"/>
              <a:t>Features</a:t>
            </a:r>
          </a:p>
          <a:p>
            <a:pPr lvl="1"/>
            <a:r>
              <a:rPr lang="en-US" sz="2400" dirty="0"/>
              <a:t>Property tax funding reallocation to ECCFPD of $7.8 million</a:t>
            </a:r>
          </a:p>
          <a:p>
            <a:pPr lvl="1"/>
            <a:r>
              <a:rPr lang="en-US" sz="2400" dirty="0"/>
              <a:t>3 or 4 budget cycles/years to phase in</a:t>
            </a:r>
          </a:p>
          <a:p>
            <a:pPr lvl="1"/>
            <a:r>
              <a:rPr lang="en-US" sz="2400" dirty="0"/>
              <a:t>All Public entities participate at 5.2% of Property Tax revenue</a:t>
            </a:r>
          </a:p>
          <a:p>
            <a:r>
              <a:rPr lang="en-US" sz="2800" u="sng" dirty="0"/>
              <a:t>Advantages </a:t>
            </a:r>
          </a:p>
          <a:p>
            <a:pPr lvl="1"/>
            <a:r>
              <a:rPr lang="en-US" sz="2400" dirty="0"/>
              <a:t>Equal Participation by all public entities</a:t>
            </a:r>
          </a:p>
          <a:p>
            <a:pPr lvl="1"/>
            <a:r>
              <a:rPr lang="en-US" sz="2400" dirty="0"/>
              <a:t>Six stations operating in District, double current number</a:t>
            </a:r>
          </a:p>
          <a:p>
            <a:r>
              <a:rPr lang="en-US" sz="2800" u="sng" dirty="0"/>
              <a:t>Benefits</a:t>
            </a:r>
          </a:p>
          <a:p>
            <a:pPr lvl="1"/>
            <a:r>
              <a:rPr lang="en-US" sz="2400" dirty="0"/>
              <a:t>Better coverage/response times for geographic area</a:t>
            </a:r>
          </a:p>
          <a:p>
            <a:pPr lvl="1"/>
            <a:r>
              <a:rPr lang="en-US" sz="2400" dirty="0"/>
              <a:t>Fight house/building fires with no aid, one engine to handle other call outs</a:t>
            </a:r>
          </a:p>
          <a:p>
            <a:pPr lvl="1"/>
            <a:r>
              <a:rPr lang="en-US" sz="2400" dirty="0"/>
              <a:t>6 stations will sustain the district for a longer time period</a:t>
            </a:r>
          </a:p>
          <a:p>
            <a:pPr lvl="1"/>
            <a:r>
              <a:rPr lang="en-US" sz="2400" dirty="0"/>
              <a:t>Reduces need to go back for more funding in immediate future</a:t>
            </a:r>
          </a:p>
          <a:p>
            <a:pPr lvl="1"/>
            <a:r>
              <a:rPr lang="en-US" sz="2400" dirty="0"/>
              <a:t>No Tax measure for residents until we have 6 stations in-place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 1/30/2016</a:t>
            </a:r>
          </a:p>
        </p:txBody>
      </p:sp>
    </p:spTree>
    <p:extLst>
      <p:ext uri="{BB962C8B-B14F-4D97-AF65-F5344CB8AC3E}">
        <p14:creationId xmlns:p14="http://schemas.microsoft.com/office/powerpoint/2010/main" val="1934675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Reallocation is long, difficult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an alternate/temporary local measure</a:t>
            </a:r>
          </a:p>
          <a:p>
            <a:pPr lvl="1"/>
            <a:r>
              <a:rPr lang="en-US" dirty="0"/>
              <a:t>Parties agree to simulate property tax allocation locally through a MOU or JPA</a:t>
            </a:r>
          </a:p>
          <a:p>
            <a:pPr lvl="2"/>
            <a:r>
              <a:rPr lang="en-US" dirty="0"/>
              <a:t>Brentwood, Oakley and the County just did this</a:t>
            </a:r>
          </a:p>
          <a:p>
            <a:pPr lvl="1"/>
            <a:r>
              <a:rPr lang="en-US" dirty="0"/>
              <a:t>Agree to dollar amounts, timeframes, any special conditions</a:t>
            </a:r>
          </a:p>
          <a:p>
            <a:pPr lvl="1"/>
            <a:r>
              <a:rPr lang="en-US" dirty="0"/>
              <a:t>Demonstrates willingness to legislature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 1/30/2016</a:t>
            </a:r>
          </a:p>
        </p:txBody>
      </p:sp>
    </p:spTree>
    <p:extLst>
      <p:ext uri="{BB962C8B-B14F-4D97-AF65-F5344CB8AC3E}">
        <p14:creationId xmlns:p14="http://schemas.microsoft.com/office/powerpoint/2010/main" val="1054458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you can follow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https://www.facebook.com/EastCountyVoters</a:t>
            </a:r>
            <a:br>
              <a:rPr lang="en-US" dirty="0"/>
            </a:br>
            <a:r>
              <a:rPr lang="en-US" dirty="0"/>
              <a:t> </a:t>
            </a:r>
            <a:r>
              <a:rPr lang="en-US" sz="2800" dirty="0"/>
              <a:t>Hal Bray: 925.240.7018 hal.bray@pacbell.net</a:t>
            </a:r>
          </a:p>
          <a:p>
            <a:pPr marL="0" indent="0">
              <a:buNone/>
            </a:pPr>
            <a:r>
              <a:rPr lang="en-US" sz="2800" dirty="0"/>
              <a:t> Bryan Scott: 925.418.4428 scott.bryan@comcast.net</a:t>
            </a:r>
          </a:p>
          <a:p>
            <a:pPr marL="0" indent="0">
              <a:buNone/>
            </a:pPr>
            <a:r>
              <a:rPr lang="en-US" sz="2800" dirty="0"/>
              <a:t> Rob </a:t>
            </a:r>
            <a:r>
              <a:rPr lang="en-US" sz="2800" dirty="0" err="1"/>
              <a:t>Broocker</a:t>
            </a:r>
            <a:r>
              <a:rPr lang="en-US" sz="2800" dirty="0"/>
              <a:t>: 925.978.6179 rbroocker@sbc.global.net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DRAFT 1/30/2015</a:t>
            </a:r>
          </a:p>
        </p:txBody>
      </p:sp>
      <p:pic>
        <p:nvPicPr>
          <p:cNvPr id="5" name="Picture 2" descr="C:\Users\Owner\AppData\Local\Microsoft\Windows\Temporary Internet Files\Content.IE5\TOS82TUH\640px-Matchbox_1911_Mack_Fire_Engine_noYFE2-4M_2_pic-00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581399"/>
            <a:ext cx="5257800" cy="266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3869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17277</TotalTime>
  <Words>311</Words>
  <Application>Microsoft Office PowerPoint</Application>
  <PresentationFormat>On-screen Show (4:3)</PresentationFormat>
  <Paragraphs>55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Funding a sustainable ECCFPD</vt:lpstr>
      <vt:lpstr>Fire District Property Tax Dollar  Allocation Percentage </vt:lpstr>
      <vt:lpstr>What If ECCFPD received what other Districts receive</vt:lpstr>
      <vt:lpstr>Reallocation</vt:lpstr>
      <vt:lpstr>Reallocation is long, difficult process</vt:lpstr>
      <vt:lpstr>How you can follow us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Funding a sustainable ECCFPD</dc:title>
  <dc:creator>Owner</dc:creator>
  <cp:lastModifiedBy>Cinderella</cp:lastModifiedBy>
  <cp:revision>101</cp:revision>
  <cp:lastPrinted>2016-04-09T23:04:16Z</cp:lastPrinted>
  <dcterms:created xsi:type="dcterms:W3CDTF">2015-12-28T14:13:38Z</dcterms:created>
  <dcterms:modified xsi:type="dcterms:W3CDTF">2016-04-14T23:29:16Z</dcterms:modified>
</cp:coreProperties>
</file>