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40129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407881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368691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116103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57895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381201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29169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150843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381480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285528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642B8-67D7-464E-A31B-1083C72836E5}" type="datetimeFigureOut">
              <a:rPr lang="en-US" smtClean="0"/>
              <a:t>10/5/2016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C95F61-8482-4D5E-AB49-4A543F494F3B}" type="slidenum">
              <a:rPr lang="en-US" smtClean="0"/>
              <a:t>‹#›</a:t>
            </a:fld>
            <a:endParaRPr lang="en-US" dirty="0"/>
          </a:p>
        </p:txBody>
      </p:sp>
    </p:spTree>
    <p:extLst>
      <p:ext uri="{BB962C8B-B14F-4D97-AF65-F5344CB8AC3E}">
        <p14:creationId xmlns:p14="http://schemas.microsoft.com/office/powerpoint/2010/main" val="3508774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642B8-67D7-464E-A31B-1083C72836E5}" type="datetimeFigureOut">
              <a:rPr lang="en-US" smtClean="0"/>
              <a:t>10/5/2016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95F61-8482-4D5E-AB49-4A543F494F3B}" type="slidenum">
              <a:rPr lang="en-US" smtClean="0"/>
              <a:t>‹#›</a:t>
            </a:fld>
            <a:endParaRPr lang="en-US" dirty="0"/>
          </a:p>
        </p:txBody>
      </p:sp>
    </p:spTree>
    <p:extLst>
      <p:ext uri="{BB962C8B-B14F-4D97-AF65-F5344CB8AC3E}">
        <p14:creationId xmlns:p14="http://schemas.microsoft.com/office/powerpoint/2010/main" val="1845913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7772400" cy="1470025"/>
          </a:xfrm>
        </p:spPr>
        <p:txBody>
          <a:bodyPr>
            <a:normAutofit/>
          </a:bodyPr>
          <a:lstStyle/>
          <a:p>
            <a:r>
              <a:rPr lang="en-US" sz="4800" b="1" dirty="0" smtClean="0"/>
              <a:t>Plant 1 Analysis</a:t>
            </a:r>
            <a:endParaRPr lang="en-US" sz="48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2069" y="585387"/>
            <a:ext cx="3048000" cy="3048000"/>
          </a:xfrm>
          <a:prstGeom prst="rect">
            <a:avLst/>
          </a:prstGeom>
        </p:spPr>
      </p:pic>
      <p:sp>
        <p:nvSpPr>
          <p:cNvPr id="3" name="TextBox 2"/>
          <p:cNvSpPr txBox="1"/>
          <p:nvPr/>
        </p:nvSpPr>
        <p:spPr>
          <a:xfrm>
            <a:off x="304800" y="304800"/>
            <a:ext cx="8534400" cy="5943600"/>
          </a:xfrm>
          <a:prstGeom prst="rect">
            <a:avLst/>
          </a:prstGeom>
          <a:noFill/>
          <a:ln w="5715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324429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848600" cy="5324535"/>
          </a:xfrm>
          <a:prstGeom prst="rect">
            <a:avLst/>
          </a:prstGeom>
          <a:noFill/>
        </p:spPr>
        <p:txBody>
          <a:bodyPr wrap="square" rtlCol="0">
            <a:spAutoFit/>
          </a:bodyPr>
          <a:lstStyle/>
          <a:p>
            <a:pPr algn="ctr"/>
            <a:r>
              <a:rPr lang="en-US" sz="2800" b="1" dirty="0" smtClean="0"/>
              <a:t>RECOMMENDATIONS:</a:t>
            </a:r>
          </a:p>
          <a:p>
            <a:endParaRPr lang="en-US" sz="2400" dirty="0"/>
          </a:p>
          <a:p>
            <a:pPr algn="just"/>
            <a:r>
              <a:rPr lang="en-US" sz="2400" b="1" dirty="0" smtClean="0"/>
              <a:t>3.</a:t>
            </a:r>
            <a:r>
              <a:rPr lang="en-US" sz="2400" dirty="0"/>
              <a:t>	</a:t>
            </a:r>
            <a:r>
              <a:rPr lang="en-US" sz="2400" dirty="0" smtClean="0"/>
              <a:t>The oxidation ditch at Plant 1 provides the District with an alternative to the denitrification plan at possible savings of up to $6,000,000.   This opportunity should be explored so that the District is assured of meeting permit requirements in the most cost efficient manner. </a:t>
            </a:r>
          </a:p>
          <a:p>
            <a:pPr algn="just"/>
            <a:endParaRPr lang="en-US" sz="2400" dirty="0" smtClean="0"/>
          </a:p>
          <a:p>
            <a:pPr algn="just"/>
            <a:r>
              <a:rPr lang="en-US" sz="2400" b="1" dirty="0" smtClean="0"/>
              <a:t>4. </a:t>
            </a:r>
            <a:r>
              <a:rPr lang="en-US" sz="2400" dirty="0" smtClean="0"/>
              <a:t>	The wastewater flows that have been experienced by the District deviate measurably from the historic flows.  Since capacity is based on wastewater flows, the District should annually evaluate wastewater flows to determine whether planned facilities are needed and at what time period; </a:t>
            </a:r>
          </a:p>
          <a:p>
            <a:endParaRPr lang="en-US" sz="2400" dirty="0" smtClean="0"/>
          </a:p>
        </p:txBody>
      </p:sp>
      <p:sp>
        <p:nvSpPr>
          <p:cNvPr id="3" name="TextBox 2"/>
          <p:cNvSpPr txBox="1"/>
          <p:nvPr/>
        </p:nvSpPr>
        <p:spPr>
          <a:xfrm>
            <a:off x="304800" y="3048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3397650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5662" y="381000"/>
            <a:ext cx="8458200" cy="5943600"/>
          </a:xfrm>
          <a:prstGeom prst="rect">
            <a:avLst/>
          </a:prstGeom>
          <a:noFill/>
          <a:ln w="38100">
            <a:solidFill>
              <a:srgbClr val="0070C0"/>
            </a:solidFill>
          </a:ln>
        </p:spPr>
        <p:txBody>
          <a:bodyPr wrap="square" rtlCol="0">
            <a:spAutoFit/>
          </a:bodyPr>
          <a:lstStyle/>
          <a:p>
            <a:endParaRPr lang="en-US" dirty="0"/>
          </a:p>
        </p:txBody>
      </p:sp>
      <p:sp>
        <p:nvSpPr>
          <p:cNvPr id="2" name="TextBox 1"/>
          <p:cNvSpPr txBox="1"/>
          <p:nvPr/>
        </p:nvSpPr>
        <p:spPr>
          <a:xfrm>
            <a:off x="457200" y="457200"/>
            <a:ext cx="8229600" cy="6894195"/>
          </a:xfrm>
          <a:prstGeom prst="rect">
            <a:avLst/>
          </a:prstGeom>
          <a:noFill/>
        </p:spPr>
        <p:txBody>
          <a:bodyPr wrap="square" rtlCol="0">
            <a:spAutoFit/>
          </a:bodyPr>
          <a:lstStyle/>
          <a:p>
            <a:pPr algn="ctr"/>
            <a:r>
              <a:rPr lang="en-US" sz="2800" b="1" dirty="0" smtClean="0"/>
              <a:t>RECOMMENDATIONS:</a:t>
            </a:r>
          </a:p>
          <a:p>
            <a:pPr algn="ctr"/>
            <a:endParaRPr lang="en-US" sz="2800" b="1" dirty="0" smtClean="0"/>
          </a:p>
          <a:p>
            <a:pPr algn="ctr"/>
            <a:endParaRPr lang="en-US" b="1" dirty="0"/>
          </a:p>
          <a:p>
            <a:pPr marL="457200" indent="-457200" algn="just">
              <a:buAutoNum type="arabicPeriod" startAt="5"/>
            </a:pPr>
            <a:r>
              <a:rPr lang="en-US" sz="2400" dirty="0" smtClean="0"/>
              <a:t>The </a:t>
            </a:r>
            <a:r>
              <a:rPr lang="en-US" sz="2400" dirty="0" smtClean="0"/>
              <a:t>District’s Master Plan is the guiding document for the preparation of the capital expenditure plan.  Given that the flow information since 2012 is lower than what was expected, the District should plan to conduct a Master Plan update.  This could be conducted after obtaining one or two more years of data. </a:t>
            </a:r>
            <a:endParaRPr lang="en-US" sz="1600" dirty="0"/>
          </a:p>
          <a:p>
            <a:pPr algn="ctr"/>
            <a:r>
              <a:rPr lang="en-US" sz="3200" b="1" u="sng" dirty="0" smtClean="0">
                <a:solidFill>
                  <a:srgbClr val="00B050"/>
                </a:solidFill>
              </a:rPr>
              <a:t>SAVINGS:</a:t>
            </a:r>
          </a:p>
          <a:p>
            <a:pPr algn="ctr"/>
            <a:r>
              <a:rPr lang="en-US" sz="3200" b="1" dirty="0" smtClean="0">
                <a:solidFill>
                  <a:srgbClr val="00B050"/>
                </a:solidFill>
              </a:rPr>
              <a:t>$3,000,000 during the next two Fiscal Years</a:t>
            </a:r>
          </a:p>
          <a:p>
            <a:pPr algn="ctr"/>
            <a:endParaRPr lang="en-US" sz="3200" b="1" dirty="0" smtClean="0">
              <a:solidFill>
                <a:srgbClr val="00B050"/>
              </a:solidFill>
            </a:endParaRPr>
          </a:p>
          <a:p>
            <a:pPr algn="ctr"/>
            <a:r>
              <a:rPr lang="en-US" sz="3200" b="1" dirty="0" smtClean="0">
                <a:solidFill>
                  <a:srgbClr val="00B050"/>
                </a:solidFill>
              </a:rPr>
              <a:t>Potential up to $6,000,000 as part of the Denitrification Project</a:t>
            </a:r>
            <a:endParaRPr lang="en-US" sz="3200" b="1" dirty="0" smtClean="0">
              <a:solidFill>
                <a:srgbClr val="00B050"/>
              </a:solidFill>
            </a:endParaRPr>
          </a:p>
          <a:p>
            <a:endParaRPr lang="en-US" sz="2400" dirty="0" smtClean="0"/>
          </a:p>
          <a:p>
            <a:pPr algn="ctr"/>
            <a:endParaRPr lang="en-US" sz="2400" b="1" dirty="0" smtClean="0"/>
          </a:p>
        </p:txBody>
      </p:sp>
    </p:spTree>
    <p:extLst>
      <p:ext uri="{BB962C8B-B14F-4D97-AF65-F5344CB8AC3E}">
        <p14:creationId xmlns:p14="http://schemas.microsoft.com/office/powerpoint/2010/main" val="384628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6518" y="762000"/>
            <a:ext cx="8229600" cy="1143000"/>
          </a:xfrm>
        </p:spPr>
        <p:txBody>
          <a:bodyPr>
            <a:normAutofit fontScale="90000"/>
          </a:bodyPr>
          <a:lstStyle/>
          <a:p>
            <a:r>
              <a:rPr lang="en-US" b="1" dirty="0" smtClean="0"/>
              <a:t>District Wastewater Treatment Plant Master Plan 2013</a:t>
            </a:r>
            <a:endParaRPr lang="en-US" b="1" dirty="0"/>
          </a:p>
        </p:txBody>
      </p:sp>
      <p:sp>
        <p:nvSpPr>
          <p:cNvPr id="5" name="TextBox 4"/>
          <p:cNvSpPr txBox="1"/>
          <p:nvPr/>
        </p:nvSpPr>
        <p:spPr>
          <a:xfrm>
            <a:off x="1284718" y="2286000"/>
            <a:ext cx="6553200" cy="1815882"/>
          </a:xfrm>
          <a:prstGeom prst="rect">
            <a:avLst/>
          </a:prstGeom>
          <a:noFill/>
        </p:spPr>
        <p:txBody>
          <a:bodyPr wrap="square" rtlCol="0">
            <a:spAutoFit/>
          </a:bodyPr>
          <a:lstStyle/>
          <a:p>
            <a:pPr marL="457200" indent="-457200">
              <a:buFont typeface="Wingdings" panose="05000000000000000000" pitchFamily="2" charset="2"/>
              <a:buChar char="§"/>
            </a:pPr>
            <a:r>
              <a:rPr lang="en-US" sz="2800" dirty="0" smtClean="0"/>
              <a:t>Two Amendments in 2015</a:t>
            </a:r>
          </a:p>
          <a:p>
            <a:endParaRPr lang="en-US" sz="2800" dirty="0">
              <a:solidFill>
                <a:srgbClr val="FF0000"/>
              </a:solidFill>
            </a:endParaRPr>
          </a:p>
          <a:p>
            <a:pPr algn="ctr"/>
            <a:r>
              <a:rPr lang="en-US" sz="2800" i="1" dirty="0" smtClean="0"/>
              <a:t>District Roadmap for Capital Needs and Expenditures</a:t>
            </a:r>
            <a:endParaRPr lang="en-US" sz="2800" i="1" dirty="0"/>
          </a:p>
        </p:txBody>
      </p:sp>
      <p:sp>
        <p:nvSpPr>
          <p:cNvPr id="2" name="TextBox 1"/>
          <p:cNvSpPr txBox="1"/>
          <p:nvPr/>
        </p:nvSpPr>
        <p:spPr>
          <a:xfrm>
            <a:off x="304800" y="4572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46746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 y="918714"/>
            <a:ext cx="8839200" cy="523220"/>
          </a:xfrm>
          <a:prstGeom prst="rect">
            <a:avLst/>
          </a:prstGeom>
          <a:noFill/>
        </p:spPr>
        <p:txBody>
          <a:bodyPr wrap="square" rtlCol="0">
            <a:spAutoFit/>
          </a:bodyPr>
          <a:lstStyle/>
          <a:p>
            <a:pPr algn="ctr"/>
            <a:r>
              <a:rPr lang="en-US" sz="2800" b="1" dirty="0" smtClean="0"/>
              <a:t>F/Y 2016/17 Budget Prepared - Included $1.5M for Plant 1</a:t>
            </a:r>
            <a:endParaRPr lang="en-US" sz="2800" b="1" dirty="0"/>
          </a:p>
        </p:txBody>
      </p:sp>
      <p:sp>
        <p:nvSpPr>
          <p:cNvPr id="6" name="TextBox 5"/>
          <p:cNvSpPr txBox="1"/>
          <p:nvPr/>
        </p:nvSpPr>
        <p:spPr>
          <a:xfrm>
            <a:off x="533400" y="2438400"/>
            <a:ext cx="8153400" cy="2246769"/>
          </a:xfrm>
          <a:prstGeom prst="rect">
            <a:avLst/>
          </a:prstGeom>
          <a:noFill/>
        </p:spPr>
        <p:txBody>
          <a:bodyPr wrap="square" rtlCol="0">
            <a:spAutoFit/>
          </a:bodyPr>
          <a:lstStyle/>
          <a:p>
            <a:pPr marL="457200" indent="-457200">
              <a:buFont typeface="Wingdings" panose="05000000000000000000" pitchFamily="2" charset="2"/>
              <a:buChar char="§"/>
            </a:pPr>
            <a:r>
              <a:rPr lang="en-US" sz="2800" b="1" dirty="0" smtClean="0"/>
              <a:t>Board Question?</a:t>
            </a:r>
          </a:p>
          <a:p>
            <a:pPr marL="285750" indent="-285750">
              <a:buFont typeface="Wingdings" panose="05000000000000000000" pitchFamily="2" charset="2"/>
              <a:buChar char="Ø"/>
            </a:pPr>
            <a:endParaRPr lang="en-US" sz="2800" dirty="0"/>
          </a:p>
          <a:p>
            <a:pPr marL="742950" lvl="1" indent="-285750">
              <a:buFont typeface="Arial" panose="020B0604020202020204" pitchFamily="34" charset="0"/>
              <a:buChar char="•"/>
            </a:pPr>
            <a:r>
              <a:rPr lang="en-US" sz="2800" dirty="0" smtClean="0"/>
              <a:t>Should the District continue to invest capital in Plant 1 or should Plant 1 facilities be moved to Plant 2 and Plant 1 “repurposed?”</a:t>
            </a:r>
            <a:endParaRPr lang="en-US" sz="2800" dirty="0"/>
          </a:p>
        </p:txBody>
      </p:sp>
      <p:sp>
        <p:nvSpPr>
          <p:cNvPr id="4" name="TextBox 3"/>
          <p:cNvSpPr txBox="1"/>
          <p:nvPr/>
        </p:nvSpPr>
        <p:spPr>
          <a:xfrm>
            <a:off x="190500" y="457200"/>
            <a:ext cx="8839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750169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153400" cy="584775"/>
          </a:xfrm>
          <a:prstGeom prst="rect">
            <a:avLst/>
          </a:prstGeom>
          <a:noFill/>
        </p:spPr>
        <p:txBody>
          <a:bodyPr wrap="square" rtlCol="0">
            <a:spAutoFit/>
          </a:bodyPr>
          <a:lstStyle/>
          <a:p>
            <a:pPr algn="ctr"/>
            <a:r>
              <a:rPr lang="en-US" sz="3200" b="1" dirty="0" smtClean="0"/>
              <a:t>District engaged Stantec for the Analysis</a:t>
            </a:r>
            <a:endParaRPr lang="en-US" sz="3200" b="1" dirty="0"/>
          </a:p>
        </p:txBody>
      </p:sp>
      <p:sp>
        <p:nvSpPr>
          <p:cNvPr id="3" name="TextBox 2"/>
          <p:cNvSpPr txBox="1"/>
          <p:nvPr/>
        </p:nvSpPr>
        <p:spPr>
          <a:xfrm>
            <a:off x="533400" y="1676400"/>
            <a:ext cx="80010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Alternative 1:	Rehabilitation of Plant 1 Facilities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Alternative 2:	Rehabilitation of Plant 1 Facilities, 			Including New Secondary Clarifiers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Alternative 3:	Replacement of Plant 1 Facilities at 			Plant 2</a:t>
            </a:r>
          </a:p>
          <a:p>
            <a:endParaRPr lang="en-US" sz="2800" dirty="0" smtClean="0"/>
          </a:p>
          <a:p>
            <a:pPr lvl="2"/>
            <a:endParaRPr lang="en-US" sz="2800" dirty="0"/>
          </a:p>
        </p:txBody>
      </p:sp>
      <p:sp>
        <p:nvSpPr>
          <p:cNvPr id="4" name="TextBox 3"/>
          <p:cNvSpPr txBox="1"/>
          <p:nvPr/>
        </p:nvSpPr>
        <p:spPr>
          <a:xfrm>
            <a:off x="304800" y="4572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1479363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5816977"/>
          </a:xfrm>
          <a:prstGeom prst="rect">
            <a:avLst/>
          </a:prstGeom>
          <a:noFill/>
        </p:spPr>
        <p:txBody>
          <a:bodyPr wrap="square" rtlCol="0">
            <a:spAutoFit/>
          </a:bodyPr>
          <a:lstStyle/>
          <a:p>
            <a:pPr algn="ctr"/>
            <a:r>
              <a:rPr lang="en-US" sz="3600" b="1" dirty="0" smtClean="0"/>
              <a:t>Study Results</a:t>
            </a:r>
          </a:p>
          <a:p>
            <a:endParaRPr lang="en-US" sz="2800" b="1" dirty="0" smtClean="0"/>
          </a:p>
          <a:p>
            <a:pPr marL="0" lvl="1" algn="ctr"/>
            <a:r>
              <a:rPr lang="en-US" sz="2800" b="1" u="sng" dirty="0" smtClean="0"/>
              <a:t>Alternative 1:  $3.973M</a:t>
            </a:r>
            <a:endParaRPr lang="en-US" sz="2800" b="1" u="sng" dirty="0"/>
          </a:p>
          <a:p>
            <a:pPr lvl="1" algn="ctr"/>
            <a:r>
              <a:rPr lang="en-US" sz="2800" dirty="0" smtClean="0"/>
              <a:t>Rehabilitation </a:t>
            </a:r>
            <a:r>
              <a:rPr lang="en-US" sz="2800" dirty="0"/>
              <a:t>of Plant 1 </a:t>
            </a:r>
            <a:r>
              <a:rPr lang="en-US" sz="2800" dirty="0" smtClean="0"/>
              <a:t>Facilities</a:t>
            </a:r>
          </a:p>
          <a:p>
            <a:pPr lvl="1"/>
            <a:endParaRPr lang="en-US" sz="2800" b="1" dirty="0"/>
          </a:p>
          <a:p>
            <a:pPr marL="0" lvl="1" algn="ctr"/>
            <a:r>
              <a:rPr lang="en-US" sz="2800" b="1" u="sng" dirty="0" smtClean="0"/>
              <a:t>Alternative 2</a:t>
            </a:r>
            <a:r>
              <a:rPr lang="en-US" sz="2800" b="1" u="sng" dirty="0"/>
              <a:t>:  $</a:t>
            </a:r>
            <a:r>
              <a:rPr lang="en-US" sz="2800" b="1" u="sng" dirty="0" smtClean="0"/>
              <a:t>6.989M</a:t>
            </a:r>
            <a:r>
              <a:rPr lang="en-US" sz="2800" u="sng" dirty="0" smtClean="0"/>
              <a:t> </a:t>
            </a:r>
          </a:p>
          <a:p>
            <a:pPr lvl="1" algn="ctr"/>
            <a:r>
              <a:rPr lang="en-US" sz="2800" dirty="0" smtClean="0"/>
              <a:t>Rehabilitation </a:t>
            </a:r>
            <a:r>
              <a:rPr lang="en-US" sz="2800" dirty="0"/>
              <a:t>of Plant 1 Facilities</a:t>
            </a:r>
            <a:r>
              <a:rPr lang="en-US" sz="2800" dirty="0" smtClean="0"/>
              <a:t>, Including   New </a:t>
            </a:r>
            <a:r>
              <a:rPr lang="en-US" sz="2800" dirty="0"/>
              <a:t>Secondary </a:t>
            </a:r>
            <a:r>
              <a:rPr lang="en-US" sz="2800" dirty="0" smtClean="0"/>
              <a:t>Clarifiers</a:t>
            </a:r>
          </a:p>
          <a:p>
            <a:pPr lvl="1"/>
            <a:endParaRPr lang="en-US" sz="2800" b="1" dirty="0"/>
          </a:p>
          <a:p>
            <a:pPr marL="0" lvl="1" algn="ctr"/>
            <a:r>
              <a:rPr lang="en-US" sz="2800" b="1" u="sng" dirty="0" smtClean="0"/>
              <a:t>Alternative 3</a:t>
            </a:r>
            <a:r>
              <a:rPr lang="en-US" sz="2800" b="1" u="sng" dirty="0"/>
              <a:t>: $</a:t>
            </a:r>
            <a:r>
              <a:rPr lang="en-US" sz="2800" b="1" u="sng" dirty="0" smtClean="0"/>
              <a:t>13.816M</a:t>
            </a:r>
            <a:r>
              <a:rPr lang="en-US" sz="2800" u="sng" dirty="0" smtClean="0"/>
              <a:t> </a:t>
            </a:r>
          </a:p>
          <a:p>
            <a:pPr lvl="1" algn="ctr"/>
            <a:r>
              <a:rPr lang="en-US" sz="2800" dirty="0" smtClean="0"/>
              <a:t>Replacement </a:t>
            </a:r>
            <a:r>
              <a:rPr lang="en-US" sz="2800" dirty="0"/>
              <a:t>of Plant 1 Facilities </a:t>
            </a:r>
            <a:r>
              <a:rPr lang="en-US" sz="2800" dirty="0" smtClean="0"/>
              <a:t>at Plant 2</a:t>
            </a:r>
          </a:p>
          <a:p>
            <a:pPr lvl="1" algn="ctr"/>
            <a:endParaRPr lang="en-US" sz="2800" dirty="0"/>
          </a:p>
          <a:p>
            <a:pPr lvl="1" algn="ctr"/>
            <a:r>
              <a:rPr lang="en-US" sz="2800" b="1" i="1" dirty="0" smtClean="0"/>
              <a:t>*Recommendation of Alternative 1</a:t>
            </a:r>
            <a:endParaRPr lang="en-US" sz="2800" b="1" i="1" dirty="0"/>
          </a:p>
        </p:txBody>
      </p:sp>
      <p:sp>
        <p:nvSpPr>
          <p:cNvPr id="3" name="TextBox 2"/>
          <p:cNvSpPr txBox="1"/>
          <p:nvPr/>
        </p:nvSpPr>
        <p:spPr>
          <a:xfrm>
            <a:off x="304800" y="4572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4282575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95357"/>
            <a:ext cx="8153400" cy="5539978"/>
          </a:xfrm>
          <a:prstGeom prst="rect">
            <a:avLst/>
          </a:prstGeom>
          <a:noFill/>
        </p:spPr>
        <p:txBody>
          <a:bodyPr wrap="square" rtlCol="0">
            <a:spAutoFit/>
          </a:bodyPr>
          <a:lstStyle/>
          <a:p>
            <a:r>
              <a:rPr lang="en-US" sz="2800" b="1" dirty="0" smtClean="0"/>
              <a:t>Plant 1 Background Information</a:t>
            </a:r>
          </a:p>
          <a:p>
            <a:endParaRPr lang="en-US" sz="2800" dirty="0"/>
          </a:p>
          <a:p>
            <a:pPr marL="914400" lvl="1" indent="-457200">
              <a:buFont typeface="Arial" panose="020B0604020202020204" pitchFamily="34" charset="0"/>
              <a:buChar char="•"/>
            </a:pPr>
            <a:r>
              <a:rPr lang="en-US" sz="2800" dirty="0" smtClean="0"/>
              <a:t>Except for the Influent location, the remainder of Plant 1 </a:t>
            </a:r>
            <a:r>
              <a:rPr lang="en-US" sz="2800" dirty="0"/>
              <a:t> </a:t>
            </a:r>
            <a:r>
              <a:rPr lang="en-US" sz="2800" dirty="0" smtClean="0"/>
              <a:t>has not been in use since January 2016 and all flows are annually treated at Plant 2</a:t>
            </a:r>
          </a:p>
          <a:p>
            <a:pPr marL="1371600" lvl="2" indent="-457200">
              <a:buFont typeface="Arial" panose="020B0604020202020204" pitchFamily="34" charset="0"/>
              <a:buChar char="•"/>
            </a:pPr>
            <a:endParaRPr lang="en-US" sz="2800" dirty="0" smtClean="0"/>
          </a:p>
          <a:p>
            <a:r>
              <a:rPr lang="en-US" sz="2800" b="1" dirty="0" smtClean="0"/>
              <a:t>Questions:</a:t>
            </a:r>
          </a:p>
          <a:p>
            <a:endParaRPr lang="en-US" b="1" dirty="0" smtClean="0"/>
          </a:p>
          <a:p>
            <a:r>
              <a:rPr lang="en-US" sz="2800" dirty="0"/>
              <a:t>	</a:t>
            </a:r>
            <a:r>
              <a:rPr lang="en-US" sz="2800" i="1" dirty="0" smtClean="0"/>
              <a:t>Is the capacity of Plant 1 needed?</a:t>
            </a:r>
          </a:p>
          <a:p>
            <a:endParaRPr lang="en-US" sz="2800" i="1" dirty="0"/>
          </a:p>
          <a:p>
            <a:r>
              <a:rPr lang="en-US" sz="2800" i="1" dirty="0" smtClean="0"/>
              <a:t>	Do we have sufficient redundancy?</a:t>
            </a:r>
          </a:p>
          <a:p>
            <a:pPr marL="1371600" lvl="2" indent="-457200">
              <a:buFont typeface="Arial" panose="020B0604020202020204" pitchFamily="34" charset="0"/>
              <a:buChar char="•"/>
            </a:pPr>
            <a:endParaRPr lang="en-US" sz="2800" dirty="0"/>
          </a:p>
          <a:p>
            <a:pPr marL="1371600" lvl="2" indent="-457200">
              <a:buFont typeface="Arial" panose="020B0604020202020204" pitchFamily="34" charset="0"/>
              <a:buChar char="•"/>
            </a:pPr>
            <a:endParaRPr lang="en-US" sz="2800" dirty="0"/>
          </a:p>
        </p:txBody>
      </p:sp>
      <p:sp>
        <p:nvSpPr>
          <p:cNvPr id="3" name="TextBox 2"/>
          <p:cNvSpPr txBox="1"/>
          <p:nvPr/>
        </p:nvSpPr>
        <p:spPr>
          <a:xfrm>
            <a:off x="304800" y="457200"/>
            <a:ext cx="86106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611857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153400" cy="4401205"/>
          </a:xfrm>
          <a:prstGeom prst="rect">
            <a:avLst/>
          </a:prstGeom>
          <a:noFill/>
        </p:spPr>
        <p:txBody>
          <a:bodyPr wrap="square" rtlCol="0">
            <a:spAutoFit/>
          </a:bodyPr>
          <a:lstStyle/>
          <a:p>
            <a:r>
              <a:rPr lang="en-US" sz="2800" b="1" dirty="0" smtClean="0"/>
              <a:t>Plant 2 Capacity*</a:t>
            </a:r>
          </a:p>
          <a:p>
            <a:endParaRPr lang="en-US" sz="2800" b="1" dirty="0" smtClean="0"/>
          </a:p>
          <a:p>
            <a:pPr marL="1371600" lvl="4" indent="-457200">
              <a:buFont typeface="Arial" panose="020B0604020202020204" pitchFamily="34" charset="0"/>
              <a:buChar char="•"/>
            </a:pPr>
            <a:r>
              <a:rPr lang="en-US" sz="2800" dirty="0" smtClean="0"/>
              <a:t>1.58 MGD </a:t>
            </a:r>
            <a:r>
              <a:rPr lang="en-US" sz="2800" dirty="0"/>
              <a:t>Average Annual Flow = Winter</a:t>
            </a:r>
          </a:p>
          <a:p>
            <a:endParaRPr lang="en-US" sz="2800" b="1" dirty="0"/>
          </a:p>
          <a:p>
            <a:pPr marL="1371600" lvl="2" indent="-457200">
              <a:buFont typeface="Arial" panose="020B0604020202020204" pitchFamily="34" charset="0"/>
              <a:buChar char="•"/>
            </a:pPr>
            <a:r>
              <a:rPr lang="en-US" sz="2800" dirty="0" smtClean="0"/>
              <a:t>2.43 MGD Average Annual </a:t>
            </a:r>
            <a:r>
              <a:rPr lang="en-US" sz="2800" dirty="0"/>
              <a:t>F</a:t>
            </a:r>
            <a:r>
              <a:rPr lang="en-US" sz="2800" dirty="0" smtClean="0"/>
              <a:t>low = Summer</a:t>
            </a:r>
          </a:p>
          <a:p>
            <a:pPr marL="1371600" lvl="2" indent="-457200">
              <a:buFont typeface="Arial" panose="020B0604020202020204" pitchFamily="34" charset="0"/>
              <a:buChar char="•"/>
            </a:pPr>
            <a:endParaRPr lang="en-US" sz="2800" dirty="0"/>
          </a:p>
          <a:p>
            <a:pPr marL="1371600" lvl="2" indent="-457200">
              <a:buFont typeface="Arial" panose="020B0604020202020204" pitchFamily="34" charset="0"/>
              <a:buChar char="•"/>
            </a:pPr>
            <a:endParaRPr lang="en-US" sz="2800" dirty="0"/>
          </a:p>
          <a:p>
            <a:r>
              <a:rPr lang="en-US" sz="2800" dirty="0" smtClean="0"/>
              <a:t>*Capacity (-1 Clarifier)</a:t>
            </a:r>
          </a:p>
          <a:p>
            <a:endParaRPr lang="en-US" sz="2800" dirty="0"/>
          </a:p>
          <a:p>
            <a:pPr algn="ctr"/>
            <a:r>
              <a:rPr lang="en-US" sz="2800" b="1" dirty="0" smtClean="0"/>
              <a:t>Permit – 2.37MGD</a:t>
            </a:r>
            <a:endParaRPr lang="en-US" sz="2800" b="1" dirty="0"/>
          </a:p>
        </p:txBody>
      </p:sp>
      <p:sp>
        <p:nvSpPr>
          <p:cNvPr id="3" name="TextBox 2"/>
          <p:cNvSpPr txBox="1"/>
          <p:nvPr/>
        </p:nvSpPr>
        <p:spPr>
          <a:xfrm>
            <a:off x="304800" y="4572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311669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6555641"/>
          </a:xfrm>
          <a:prstGeom prst="rect">
            <a:avLst/>
          </a:prstGeom>
          <a:noFill/>
        </p:spPr>
        <p:txBody>
          <a:bodyPr wrap="square" rtlCol="0">
            <a:spAutoFit/>
          </a:bodyPr>
          <a:lstStyle/>
          <a:p>
            <a:r>
              <a:rPr lang="en-US" sz="2800" b="1" dirty="0" smtClean="0"/>
              <a:t>Plant 1 and 2 Combined Capacity</a:t>
            </a:r>
          </a:p>
          <a:p>
            <a:endParaRPr lang="en-US" sz="2800" b="1" dirty="0"/>
          </a:p>
          <a:p>
            <a:pPr marL="1371600" lvl="4" indent="-457200">
              <a:buFont typeface="Arial" panose="020B0604020202020204" pitchFamily="34" charset="0"/>
              <a:buChar char="•"/>
            </a:pPr>
            <a:r>
              <a:rPr lang="en-US" sz="2800" dirty="0"/>
              <a:t>2.61 MGD Average Annual Flow = Winter</a:t>
            </a:r>
          </a:p>
          <a:p>
            <a:endParaRPr lang="en-US" sz="2800" b="1" dirty="0" smtClean="0"/>
          </a:p>
          <a:p>
            <a:pPr marL="1371600" lvl="2" indent="-457200">
              <a:buFont typeface="Arial" panose="020B0604020202020204" pitchFamily="34" charset="0"/>
              <a:buChar char="•"/>
            </a:pPr>
            <a:r>
              <a:rPr lang="en-US" sz="2800" dirty="0" smtClean="0"/>
              <a:t>3.98 MGD Average Annual </a:t>
            </a:r>
            <a:r>
              <a:rPr lang="en-US" sz="2800" dirty="0"/>
              <a:t>F</a:t>
            </a:r>
            <a:r>
              <a:rPr lang="en-US" sz="2800" dirty="0" smtClean="0"/>
              <a:t>low = Summer</a:t>
            </a:r>
          </a:p>
          <a:p>
            <a:endParaRPr lang="en-US" sz="2800" b="1" dirty="0" smtClean="0"/>
          </a:p>
          <a:p>
            <a:pPr algn="ctr"/>
            <a:r>
              <a:rPr lang="en-US" sz="2800" b="1" dirty="0" smtClean="0"/>
              <a:t>Permit – 2.37 MGD</a:t>
            </a:r>
          </a:p>
          <a:p>
            <a:pPr algn="ctr"/>
            <a:endParaRPr lang="en-US" sz="2800" b="1" dirty="0" smtClean="0"/>
          </a:p>
          <a:p>
            <a:r>
              <a:rPr lang="en-US" sz="2800" b="1" dirty="0"/>
              <a:t>Wastewater Flows</a:t>
            </a:r>
          </a:p>
          <a:p>
            <a:pPr marL="1371600" lvl="2" indent="-457200">
              <a:buFont typeface="Arial" panose="020B0604020202020204" pitchFamily="34" charset="0"/>
              <a:buChar char="•"/>
            </a:pPr>
            <a:r>
              <a:rPr lang="en-US" sz="2800" dirty="0" smtClean="0"/>
              <a:t>Average </a:t>
            </a:r>
            <a:r>
              <a:rPr lang="en-US" sz="2800" dirty="0"/>
              <a:t>= </a:t>
            </a:r>
            <a:r>
              <a:rPr lang="en-US" sz="2800" dirty="0" smtClean="0"/>
              <a:t>1.3 MGD</a:t>
            </a:r>
            <a:endParaRPr lang="en-US" sz="2800" dirty="0"/>
          </a:p>
          <a:p>
            <a:pPr lvl="2"/>
            <a:r>
              <a:rPr lang="en-US" sz="2800" dirty="0"/>
              <a:t>          2012 – Present</a:t>
            </a:r>
          </a:p>
          <a:p>
            <a:pPr lvl="2"/>
            <a:endParaRPr lang="en-US" sz="2800" dirty="0"/>
          </a:p>
          <a:p>
            <a:pPr lvl="2"/>
            <a:r>
              <a:rPr lang="en-US" sz="2800" dirty="0" smtClean="0"/>
              <a:t>Trending </a:t>
            </a:r>
            <a:r>
              <a:rPr lang="en-US" sz="2800" dirty="0"/>
              <a:t>1.4MGD – </a:t>
            </a:r>
            <a:r>
              <a:rPr lang="en-US" sz="2800" dirty="0" smtClean="0"/>
              <a:t>1.1 MGD</a:t>
            </a:r>
            <a:endParaRPr lang="en-US" sz="2800" dirty="0"/>
          </a:p>
          <a:p>
            <a:endParaRPr lang="en-US" sz="2800" b="1" dirty="0"/>
          </a:p>
          <a:p>
            <a:pPr marL="1371600" lvl="2" indent="-457200">
              <a:buFont typeface="Arial" panose="020B0604020202020204" pitchFamily="34" charset="0"/>
              <a:buChar char="•"/>
            </a:pPr>
            <a:endParaRPr lang="en-US" sz="2800" b="1" dirty="0"/>
          </a:p>
        </p:txBody>
      </p:sp>
      <p:sp>
        <p:nvSpPr>
          <p:cNvPr id="3" name="TextBox 2"/>
          <p:cNvSpPr txBox="1"/>
          <p:nvPr/>
        </p:nvSpPr>
        <p:spPr>
          <a:xfrm>
            <a:off x="304800" y="4572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4011536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077200" cy="4955203"/>
          </a:xfrm>
          <a:prstGeom prst="rect">
            <a:avLst/>
          </a:prstGeom>
          <a:noFill/>
        </p:spPr>
        <p:txBody>
          <a:bodyPr wrap="square" rtlCol="0">
            <a:spAutoFit/>
          </a:bodyPr>
          <a:lstStyle/>
          <a:p>
            <a:pPr algn="ctr"/>
            <a:r>
              <a:rPr lang="en-US" sz="2800" b="1" dirty="0" smtClean="0"/>
              <a:t>RECOMMENDATIONS: </a:t>
            </a:r>
          </a:p>
          <a:p>
            <a:endParaRPr lang="en-US" sz="2400" dirty="0" smtClean="0"/>
          </a:p>
          <a:p>
            <a:pPr algn="just"/>
            <a:r>
              <a:rPr lang="en-US" sz="2400" b="1" dirty="0" smtClean="0"/>
              <a:t>1.</a:t>
            </a:r>
            <a:r>
              <a:rPr lang="en-US" sz="2400" dirty="0" smtClean="0"/>
              <a:t>	Plant 1 should not be abandoned and/or repurposed and, instead should remain as part of the District’s wastewater facilities for additional reserve capacity for at least the next several years as more data is developed and as the denitrification project is planned; </a:t>
            </a:r>
          </a:p>
          <a:p>
            <a:pPr algn="just"/>
            <a:endParaRPr lang="en-US" sz="2400" dirty="0" smtClean="0"/>
          </a:p>
          <a:p>
            <a:pPr algn="just"/>
            <a:r>
              <a:rPr lang="en-US" sz="2400" b="1" dirty="0" smtClean="0"/>
              <a:t>2.</a:t>
            </a:r>
            <a:r>
              <a:rPr lang="en-US" sz="2400" dirty="0" smtClean="0"/>
              <a:t>	 The proposed $4,000,000 expenditure to rehabilitate Plant 1 is not necessary and needed repairs should be based on its use for “backup” capacity – estimated to be approximately $750,000; </a:t>
            </a:r>
          </a:p>
          <a:p>
            <a:endParaRPr lang="en-US" sz="2400" dirty="0" smtClean="0"/>
          </a:p>
        </p:txBody>
      </p:sp>
      <p:sp>
        <p:nvSpPr>
          <p:cNvPr id="3" name="TextBox 2"/>
          <p:cNvSpPr txBox="1"/>
          <p:nvPr/>
        </p:nvSpPr>
        <p:spPr>
          <a:xfrm>
            <a:off x="304800" y="228600"/>
            <a:ext cx="8458200" cy="5943600"/>
          </a:xfrm>
          <a:prstGeom prst="rect">
            <a:avLst/>
          </a:prstGeom>
          <a:noFill/>
          <a:ln w="38100">
            <a:solidFill>
              <a:srgbClr val="0070C0"/>
            </a:solidFill>
          </a:ln>
        </p:spPr>
        <p:txBody>
          <a:bodyPr wrap="square" rtlCol="0">
            <a:spAutoFit/>
          </a:bodyPr>
          <a:lstStyle/>
          <a:p>
            <a:endParaRPr lang="en-US" dirty="0"/>
          </a:p>
        </p:txBody>
      </p:sp>
    </p:spTree>
    <p:extLst>
      <p:ext uri="{BB962C8B-B14F-4D97-AF65-F5344CB8AC3E}">
        <p14:creationId xmlns:p14="http://schemas.microsoft.com/office/powerpoint/2010/main" val="148037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121</TotalTime>
  <Words>302</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Plant 1 Analysis</vt:lpstr>
      <vt:lpstr>District Wastewater Treatment Plant Master Plan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MARY_POPPINS_TODB</dc:creator>
  <cp:lastModifiedBy>MARY_POPPINS_TODB</cp:lastModifiedBy>
  <cp:revision>13</cp:revision>
  <cp:lastPrinted>2016-10-05T23:37:53Z</cp:lastPrinted>
  <dcterms:created xsi:type="dcterms:W3CDTF">2016-10-05T21:18:39Z</dcterms:created>
  <dcterms:modified xsi:type="dcterms:W3CDTF">2016-10-05T23:39:13Z</dcterms:modified>
</cp:coreProperties>
</file>