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314" r:id="rId3"/>
    <p:sldId id="304" r:id="rId4"/>
    <p:sldId id="305" r:id="rId5"/>
    <p:sldId id="306" r:id="rId6"/>
    <p:sldId id="315" r:id="rId7"/>
    <p:sldId id="316" r:id="rId8"/>
    <p:sldId id="308" r:id="rId9"/>
    <p:sldId id="310" r:id="rId10"/>
    <p:sldId id="311" r:id="rId11"/>
    <p:sldId id="288" r:id="rId12"/>
  </p:sldIdLst>
  <p:sldSz cx="9144000" cy="6858000" type="letter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8537"/>
    <a:srgbClr val="EAEFF7"/>
    <a:srgbClr val="D2DEEF"/>
    <a:srgbClr val="EBF1E9"/>
    <a:srgbClr val="8BB8E1"/>
    <a:srgbClr val="F8CEB2"/>
    <a:srgbClr val="630C0E"/>
    <a:srgbClr val="DAEEF3"/>
    <a:srgbClr val="FF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50" d="100"/>
          <a:sy n="50" d="100"/>
        </p:scale>
        <p:origin x="-56" y="-440"/>
      </p:cViewPr>
      <p:guideLst>
        <p:guide orient="horz" pos="328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5621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2"/>
            <a:ext cx="3038475" cy="465621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r">
              <a:defRPr sz="1200"/>
            </a:lvl1pPr>
          </a:lstStyle>
          <a:p>
            <a:fld id="{D5908030-FD8E-4683-ACAD-0A9115B5F984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182"/>
            <a:ext cx="3038475" cy="465621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182"/>
            <a:ext cx="3038475" cy="465621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r">
              <a:defRPr sz="1200"/>
            </a:lvl1pPr>
          </a:lstStyle>
          <a:p>
            <a:fld id="{F2CE030B-EE60-415C-A863-D412DE3A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8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1" cy="466434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1" cy="466434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r">
              <a:defRPr sz="1200"/>
            </a:lvl1pPr>
          </a:lstStyle>
          <a:p>
            <a:fld id="{F202DEB0-1A0A-4DF3-A8EC-33AB52142B0B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2050"/>
            <a:ext cx="4178300" cy="3135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79" rIns="93158" bIns="465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3158" tIns="46579" rIns="93158" bIns="465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1" cy="466433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9"/>
            <a:ext cx="3037841" cy="466433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r">
              <a:defRPr sz="1200"/>
            </a:lvl1pPr>
          </a:lstStyle>
          <a:p>
            <a:fld id="{E502590A-CD52-4C7A-BE75-532DCD82F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8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60C5FC-19A0-4C90-BB3D-D75ECBF05994}" type="slidenum">
              <a:rPr lang="en-US"/>
              <a:pPr/>
              <a:t>1</a:t>
            </a:fld>
            <a:endParaRPr lang="en-US"/>
          </a:p>
        </p:txBody>
      </p:sp>
      <p:sp>
        <p:nvSpPr>
          <p:cNvPr id="105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8250" y="701675"/>
            <a:ext cx="4689475" cy="3517900"/>
          </a:xfrm>
          <a:ln/>
        </p:spPr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7595" y="4455084"/>
            <a:ext cx="5731005" cy="422001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14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B5648C-58F7-4C43-81C4-9FC484E22692}" type="slidenum">
              <a:rPr lang="en-US"/>
              <a:pPr/>
              <a:t>2</a:t>
            </a:fld>
            <a:endParaRPr lang="en-US"/>
          </a:p>
        </p:txBody>
      </p:sp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6050" y="1162050"/>
            <a:ext cx="4178300" cy="3135313"/>
          </a:xfrm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82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B5648C-58F7-4C43-81C4-9FC484E22692}" type="slidenum">
              <a:rPr lang="en-US"/>
              <a:pPr/>
              <a:t>3</a:t>
            </a:fld>
            <a:endParaRPr lang="en-US"/>
          </a:p>
        </p:txBody>
      </p:sp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6050" y="1162050"/>
            <a:ext cx="4178300" cy="3135313"/>
          </a:xfrm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36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B5648C-58F7-4C43-81C4-9FC484E22692}" type="slidenum">
              <a:rPr lang="en-US"/>
              <a:pPr/>
              <a:t>4</a:t>
            </a:fld>
            <a:endParaRPr lang="en-US"/>
          </a:p>
        </p:txBody>
      </p:sp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6050" y="1162050"/>
            <a:ext cx="4178300" cy="3135313"/>
          </a:xfrm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27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B5648C-58F7-4C43-81C4-9FC484E22692}" type="slidenum">
              <a:rPr lang="en-US"/>
              <a:pPr/>
              <a:t>5</a:t>
            </a:fld>
            <a:endParaRPr lang="en-US"/>
          </a:p>
        </p:txBody>
      </p:sp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6050" y="1162050"/>
            <a:ext cx="4178300" cy="3135313"/>
          </a:xfrm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19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B5648C-58F7-4C43-81C4-9FC484E22692}" type="slidenum">
              <a:rPr lang="en-US"/>
              <a:pPr/>
              <a:t>6</a:t>
            </a:fld>
            <a:endParaRPr lang="en-US"/>
          </a:p>
        </p:txBody>
      </p:sp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6050" y="1162050"/>
            <a:ext cx="4178300" cy="3135313"/>
          </a:xfrm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50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B5648C-58F7-4C43-81C4-9FC484E22692}" type="slidenum">
              <a:rPr lang="en-US"/>
              <a:pPr/>
              <a:t>7</a:t>
            </a:fld>
            <a:endParaRPr lang="en-US"/>
          </a:p>
        </p:txBody>
      </p:sp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6050" y="1162050"/>
            <a:ext cx="4178300" cy="3135313"/>
          </a:xfrm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88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B5648C-58F7-4C43-81C4-9FC484E22692}" type="slidenum">
              <a:rPr lang="en-US"/>
              <a:pPr/>
              <a:t>9</a:t>
            </a:fld>
            <a:endParaRPr lang="en-US"/>
          </a:p>
        </p:txBody>
      </p:sp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6050" y="1162050"/>
            <a:ext cx="4178300" cy="3135313"/>
          </a:xfrm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83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3D3C-FBFA-48A7-B0A1-E60EBA178AB7}" type="datetime1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C484-D80E-4E60-AAC4-417B770F6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59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E5DF-9074-425F-8481-B14537D8A310}" type="datetime1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C484-D80E-4E60-AAC4-417B770F6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45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16EC-BC7F-4E9B-86B7-93205CAF64AA}" type="datetime1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C484-D80E-4E60-AAC4-417B770F6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92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4269-1308-4C11-88A4-AF598D1C2A6B}" type="datetime1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C484-D80E-4E60-AAC4-417B770F6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07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DFC8-F8AC-4E87-B6CB-E6AC06058E65}" type="datetime1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C484-D80E-4E60-AAC4-417B770F6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58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E628-FCE6-44CA-9309-D8F59D677B24}" type="datetime1">
              <a:rPr lang="en-US" smtClean="0"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C484-D80E-4E60-AAC4-417B770F6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47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72BA7-FAC8-4397-B8BC-6F3D40D24CE9}" type="datetime1">
              <a:rPr lang="en-US" smtClean="0"/>
              <a:t>5/5/2016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C484-D80E-4E60-AAC4-417B770F6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32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A59E7-8455-4895-8644-69AD3E71E8EC}" type="datetime1">
              <a:rPr lang="en-US" smtClean="0"/>
              <a:t>5/5/2016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C484-D80E-4E60-AAC4-417B770F6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9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E9E3-57B3-41B0-8501-0D3488596B42}" type="datetime1">
              <a:rPr lang="en-US" smtClean="0"/>
              <a:t>5/5/2016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C484-D80E-4E60-AAC4-417B770F6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9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E4A1-E437-4ED5-8993-A427B3020A20}" type="datetime1">
              <a:rPr lang="en-US" smtClean="0"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C484-D80E-4E60-AAC4-417B770F6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9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4BD6-F8B3-4573-8586-4E86B679967D}" type="datetime1">
              <a:rPr lang="en-US" smtClean="0"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C484-D80E-4E60-AAC4-417B770F6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07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869E7-9994-47D9-BF71-B9EA25CCBA31}" type="datetime1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FC484-D80E-4E60-AAC4-417B770F6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9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ChangeArrowheads="1"/>
          </p:cNvSpPr>
          <p:nvPr/>
        </p:nvSpPr>
        <p:spPr bwMode="auto">
          <a:xfrm>
            <a:off x="0" y="-27059"/>
            <a:ext cx="9144000" cy="579120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333399">
                  <a:alpha val="8400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8819" name="Rectangle 3"/>
          <p:cNvSpPr>
            <a:spLocks noChangeArrowheads="1"/>
          </p:cNvSpPr>
          <p:nvPr/>
        </p:nvSpPr>
        <p:spPr bwMode="auto">
          <a:xfrm>
            <a:off x="0" y="5764141"/>
            <a:ext cx="9144000" cy="1093859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8820" name="Line 4"/>
          <p:cNvSpPr>
            <a:spLocks noChangeShapeType="1"/>
          </p:cNvSpPr>
          <p:nvPr/>
        </p:nvSpPr>
        <p:spPr bwMode="auto">
          <a:xfrm flipV="1">
            <a:off x="1143000" y="1447800"/>
            <a:ext cx="6858000" cy="0"/>
          </a:xfrm>
          <a:prstGeom prst="line">
            <a:avLst/>
          </a:prstGeom>
          <a:noFill/>
          <a:ln w="50800">
            <a:solidFill>
              <a:srgbClr val="B9AD9D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8822" name="Rectangle 6"/>
          <p:cNvSpPr>
            <a:spLocks noChangeArrowheads="1"/>
          </p:cNvSpPr>
          <p:nvPr/>
        </p:nvSpPr>
        <p:spPr bwMode="auto">
          <a:xfrm>
            <a:off x="0" y="-27059"/>
            <a:ext cx="9144000" cy="6885059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8823" name="Rectangle 7"/>
          <p:cNvSpPr>
            <a:spLocks noChangeArrowheads="1"/>
          </p:cNvSpPr>
          <p:nvPr/>
        </p:nvSpPr>
        <p:spPr bwMode="auto">
          <a:xfrm>
            <a:off x="1143000" y="0"/>
            <a:ext cx="6858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8825" name="Text Box 9"/>
          <p:cNvSpPr txBox="1">
            <a:spLocks noChangeArrowheads="1"/>
          </p:cNvSpPr>
          <p:nvPr/>
        </p:nvSpPr>
        <p:spPr bwMode="auto">
          <a:xfrm>
            <a:off x="792480" y="339179"/>
            <a:ext cx="755904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Town of Discovery Bay</a:t>
            </a:r>
            <a:endParaRPr lang="en-US" sz="5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58833" name="Text Box 17"/>
          <p:cNvSpPr txBox="1">
            <a:spLocks noChangeArrowheads="1"/>
          </p:cNvSpPr>
          <p:nvPr/>
        </p:nvSpPr>
        <p:spPr bwMode="auto">
          <a:xfrm>
            <a:off x="1354727" y="1474859"/>
            <a:ext cx="6434546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Font typeface="Wingdings" pitchFamily="2" charset="2"/>
              <a:buNone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Water and Wastewater </a:t>
            </a:r>
          </a:p>
          <a:p>
            <a:pPr algn="ctr">
              <a:spcBef>
                <a:spcPts val="600"/>
              </a:spcBef>
              <a:buFont typeface="Wingdings" pitchFamily="2" charset="2"/>
              <a:buNone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Rate Study</a:t>
            </a:r>
          </a:p>
        </p:txBody>
      </p:sp>
      <p:sp>
        <p:nvSpPr>
          <p:cNvPr id="1058834" name="Text Box 18"/>
          <p:cNvSpPr txBox="1">
            <a:spLocks noChangeArrowheads="1"/>
          </p:cNvSpPr>
          <p:nvPr/>
        </p:nvSpPr>
        <p:spPr bwMode="auto">
          <a:xfrm>
            <a:off x="2400300" y="5157491"/>
            <a:ext cx="434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May 4, 2016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6"/>
          <p:cNvGrpSpPr>
            <a:grpSpLocks/>
          </p:cNvGrpSpPr>
          <p:nvPr/>
        </p:nvGrpSpPr>
        <p:grpSpPr bwMode="auto">
          <a:xfrm>
            <a:off x="303162" y="6019801"/>
            <a:ext cx="3731705" cy="646113"/>
            <a:chOff x="1872" y="3760"/>
            <a:chExt cx="2152" cy="407"/>
          </a:xfrm>
        </p:grpSpPr>
        <p:grpSp>
          <p:nvGrpSpPr>
            <p:cNvPr id="19" name="Group 7"/>
            <p:cNvGrpSpPr>
              <a:grpSpLocks/>
            </p:cNvGrpSpPr>
            <p:nvPr/>
          </p:nvGrpSpPr>
          <p:grpSpPr bwMode="auto">
            <a:xfrm>
              <a:off x="2296" y="3760"/>
              <a:ext cx="1728" cy="360"/>
              <a:chOff x="1144" y="1376"/>
              <a:chExt cx="1728" cy="360"/>
            </a:xfrm>
          </p:grpSpPr>
          <p:sp>
            <p:nvSpPr>
              <p:cNvPr id="21" name="Text Box 8"/>
              <p:cNvSpPr txBox="1">
                <a:spLocks noChangeArrowheads="1"/>
              </p:cNvSpPr>
              <p:nvPr/>
            </p:nvSpPr>
            <p:spPr bwMode="auto">
              <a:xfrm>
                <a:off x="1144" y="1376"/>
                <a:ext cx="172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5F5F5F"/>
                  </a:buClr>
                  <a:buSzPct val="75000"/>
                  <a:buFont typeface="Wingdings" pitchFamily="2" charset="2"/>
                  <a:buChar char="•"/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5F5F5F"/>
                  </a:buClr>
                  <a:buSzPct val="75000"/>
                  <a:buFont typeface="Wingdings" pitchFamily="2" charset="2"/>
                  <a:buChar char="•"/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5F5F5F"/>
                  </a:buClr>
                  <a:buSzPct val="75000"/>
                  <a:buFont typeface="Wingdings" pitchFamily="2" charset="2"/>
                  <a:buChar char="•"/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5F5F5F"/>
                  </a:buClr>
                  <a:buSzPct val="75000"/>
                  <a:buFont typeface="Wingdings" pitchFamily="2" charset="2"/>
                  <a:buChar char="•"/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 dirty="0" smtClean="0">
                    <a:latin typeface="+mn-lt"/>
                  </a:rPr>
                  <a:t>B</a:t>
                </a:r>
                <a:r>
                  <a:rPr lang="en-US" sz="1300" dirty="0" smtClean="0">
                    <a:latin typeface="+mn-lt"/>
                  </a:rPr>
                  <a:t>ARTLE</a:t>
                </a:r>
                <a:r>
                  <a:rPr lang="en-US" dirty="0" smtClean="0">
                    <a:latin typeface="+mn-lt"/>
                  </a:rPr>
                  <a:t> </a:t>
                </a:r>
                <a:r>
                  <a:rPr lang="en-US" sz="1600" dirty="0">
                    <a:latin typeface="+mn-lt"/>
                  </a:rPr>
                  <a:t>W</a:t>
                </a:r>
                <a:r>
                  <a:rPr lang="en-US" sz="1300" dirty="0">
                    <a:latin typeface="+mn-lt"/>
                  </a:rPr>
                  <a:t>ELLS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n-US" sz="1600" dirty="0">
                    <a:latin typeface="+mn-lt"/>
                  </a:rPr>
                  <a:t>A</a:t>
                </a:r>
                <a:r>
                  <a:rPr lang="en-US" sz="1300" dirty="0">
                    <a:latin typeface="+mn-lt"/>
                  </a:rPr>
                  <a:t>SSOCIATES</a:t>
                </a:r>
              </a:p>
            </p:txBody>
          </p:sp>
          <p:sp>
            <p:nvSpPr>
              <p:cNvPr id="22" name="Text Box 9"/>
              <p:cNvSpPr txBox="1">
                <a:spLocks noChangeArrowheads="1"/>
              </p:cNvSpPr>
              <p:nvPr/>
            </p:nvSpPr>
            <p:spPr bwMode="auto">
              <a:xfrm>
                <a:off x="1152" y="1552"/>
                <a:ext cx="1680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5F5F5F"/>
                  </a:buClr>
                  <a:buSzPct val="75000"/>
                  <a:buFont typeface="Wingdings" pitchFamily="2" charset="2"/>
                  <a:buChar char="•"/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5F5F5F"/>
                  </a:buClr>
                  <a:buSzPct val="75000"/>
                  <a:buFont typeface="Wingdings" pitchFamily="2" charset="2"/>
                  <a:buChar char="•"/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5F5F5F"/>
                  </a:buClr>
                  <a:buSzPct val="75000"/>
                  <a:buFont typeface="Wingdings" pitchFamily="2" charset="2"/>
                  <a:buChar char="•"/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5F5F5F"/>
                  </a:buClr>
                  <a:buSzPct val="75000"/>
                  <a:buFont typeface="Wingdings" pitchFamily="2" charset="2"/>
                  <a:buChar char="•"/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300" b="0" dirty="0">
                    <a:latin typeface="+mn-lt"/>
                  </a:rPr>
                  <a:t>Independent Public Finance Advisors</a:t>
                </a:r>
              </a:p>
            </p:txBody>
          </p:sp>
        </p:grpSp>
        <p:pic>
          <p:nvPicPr>
            <p:cNvPr id="20" name="Picture 10" descr="b-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3760"/>
              <a:ext cx="42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4962525" y="6014243"/>
            <a:ext cx="1781175" cy="569913"/>
            <a:chOff x="4619774" y="6014243"/>
            <a:chExt cx="1781175" cy="569913"/>
          </a:xfrm>
        </p:grpSpPr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4619774" y="6014243"/>
              <a:ext cx="1781175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sz="1600" dirty="0">
                  <a:latin typeface="+mn-lt"/>
                </a:rPr>
                <a:t>Alison Lechowicz</a:t>
              </a:r>
              <a:endParaRPr lang="en-US" sz="1300" dirty="0">
                <a:latin typeface="+mn-lt"/>
              </a:endParaRPr>
            </a:p>
          </p:txBody>
        </p: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4632474" y="6293643"/>
              <a:ext cx="1768475" cy="290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sz="1300" b="0" dirty="0" smtClean="0">
                  <a:latin typeface="+mn-lt"/>
                </a:rPr>
                <a:t>Vice President</a:t>
              </a:r>
              <a:endParaRPr lang="en-US" sz="1300" b="0" dirty="0">
                <a:latin typeface="+mn-lt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2" t="31255" r="12797" b="26742"/>
          <a:stretch/>
        </p:blipFill>
        <p:spPr>
          <a:xfrm>
            <a:off x="1009290" y="3243532"/>
            <a:ext cx="1483743" cy="1449238"/>
          </a:xfrm>
          <a:prstGeom prst="ellipse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52" t="9206" r="25675" b="4792"/>
          <a:stretch/>
        </p:blipFill>
        <p:spPr>
          <a:xfrm>
            <a:off x="6392174" y="3226279"/>
            <a:ext cx="1578634" cy="1544129"/>
          </a:xfrm>
          <a:prstGeom prst="ellipse">
            <a:avLst/>
          </a:prstGeom>
        </p:spPr>
      </p:pic>
      <p:pic>
        <p:nvPicPr>
          <p:cNvPr id="1026" name="Picture 2" descr="http://bloximages.newyork1.vip.townnews.com/thepress.net/content/tncms/assets/v3/editorial/2/55/255a27c7-b540-51b6-9d13-d2855ef446a2/53e14bc4b97fa.preview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9" t="3771" r="23324" b="20154"/>
          <a:stretch/>
        </p:blipFill>
        <p:spPr bwMode="auto">
          <a:xfrm>
            <a:off x="3533411" y="2933667"/>
            <a:ext cx="2077178" cy="206896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65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16" y="283191"/>
            <a:ext cx="8663167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9498" y="206172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/>
              <a:t>Questions</a:t>
            </a:r>
            <a:endParaRPr lang="en-US" sz="8000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5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4" name="Line 4"/>
          <p:cNvSpPr>
            <a:spLocks noChangeShapeType="1"/>
          </p:cNvSpPr>
          <p:nvPr/>
        </p:nvSpPr>
        <p:spPr bwMode="auto">
          <a:xfrm flipV="1">
            <a:off x="0" y="1063627"/>
            <a:ext cx="9143999" cy="0"/>
          </a:xfrm>
          <a:prstGeom prst="line">
            <a:avLst/>
          </a:prstGeom>
          <a:noFill/>
          <a:ln w="50800">
            <a:solidFill>
              <a:srgbClr val="B9AD9D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31" name="Rectangle 11"/>
          <p:cNvSpPr>
            <a:spLocks noGrp="1" noChangeArrowheads="1"/>
          </p:cNvSpPr>
          <p:nvPr>
            <p:ph type="title"/>
          </p:nvPr>
        </p:nvSpPr>
        <p:spPr>
          <a:xfrm>
            <a:off x="330679" y="94721"/>
            <a:ext cx="7206193" cy="896938"/>
          </a:xfrm>
          <a:noFill/>
          <a:ln/>
        </p:spPr>
        <p:txBody>
          <a:bodyPr vert="horz" lIns="92597" tIns="47140" rIns="92597" bIns="47140" rtlCol="0" anchor="ctr">
            <a:noAutofit/>
          </a:bodyPr>
          <a:lstStyle/>
          <a:p>
            <a:pPr algn="l"/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Background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593932" name="Rectangle 12"/>
          <p:cNvSpPr>
            <a:spLocks noChangeArrowheads="1"/>
          </p:cNvSpPr>
          <p:nvPr/>
        </p:nvSpPr>
        <p:spPr bwMode="auto">
          <a:xfrm>
            <a:off x="0" y="0"/>
            <a:ext cx="9144000" cy="685799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Tx/>
              <a:buSzTx/>
              <a:buFontTx/>
              <a:buNone/>
            </a:pPr>
            <a:endParaRPr lang="en-US"/>
          </a:p>
        </p:txBody>
      </p:sp>
      <p:pic>
        <p:nvPicPr>
          <p:cNvPr id="593953" name="Picture 33" descr="b-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897" y="6223002"/>
            <a:ext cx="435769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97625" y="6356351"/>
            <a:ext cx="3086100" cy="365125"/>
          </a:xfrm>
        </p:spPr>
        <p:txBody>
          <a:bodyPr/>
          <a:lstStyle/>
          <a:p>
            <a:pPr algn="l"/>
            <a:fld id="{53E90D84-5263-4C82-B634-E2DE1EE23E4E}" type="slidenum">
              <a:rPr lang="en-US" smtClean="0"/>
              <a:pPr algn="l"/>
              <a:t>2</a:t>
            </a:fld>
            <a:endParaRPr lang="en-US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30680" y="1253125"/>
            <a:ext cx="8038884" cy="527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65000"/>
              </a:spcBef>
              <a:spcAft>
                <a:spcPts val="20"/>
              </a:spcAft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2800" kern="0" dirty="0" smtClean="0"/>
              <a:t>Last conducted a rate study in 2013</a:t>
            </a:r>
          </a:p>
          <a:p>
            <a:pPr>
              <a:spcBef>
                <a:spcPct val="65000"/>
              </a:spcBef>
              <a:spcAft>
                <a:spcPts val="20"/>
              </a:spcAft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2800" kern="0" dirty="0" smtClean="0"/>
              <a:t>Town approved and implemented inflationary increases</a:t>
            </a:r>
          </a:p>
          <a:p>
            <a:pPr>
              <a:spcBef>
                <a:spcPct val="65000"/>
              </a:spcBef>
              <a:spcAft>
                <a:spcPts val="20"/>
              </a:spcAft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2800" kern="0" dirty="0" smtClean="0"/>
              <a:t>Recent developments</a:t>
            </a:r>
          </a:p>
          <a:p>
            <a:pPr lvl="1">
              <a:spcBef>
                <a:spcPct val="65000"/>
              </a:spcBef>
              <a:spcAft>
                <a:spcPts val="20"/>
              </a:spcAft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2400" kern="0" dirty="0" smtClean="0"/>
              <a:t>Drought – Town’s water conservation target is 29%</a:t>
            </a:r>
          </a:p>
          <a:p>
            <a:pPr lvl="1">
              <a:spcBef>
                <a:spcPct val="65000"/>
              </a:spcBef>
              <a:spcAft>
                <a:spcPts val="20"/>
              </a:spcAft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2400" kern="0" dirty="0" smtClean="0"/>
              <a:t>New regulatory requirements and capital improvements</a:t>
            </a:r>
          </a:p>
          <a:p>
            <a:pPr lvl="2">
              <a:spcBef>
                <a:spcPct val="65000"/>
              </a:spcBef>
              <a:spcAft>
                <a:spcPts val="20"/>
              </a:spcAft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2000" kern="0" dirty="0" smtClean="0"/>
              <a:t>Well 8 - $2.1 million</a:t>
            </a:r>
          </a:p>
          <a:p>
            <a:pPr lvl="2">
              <a:spcBef>
                <a:spcPct val="65000"/>
              </a:spcBef>
              <a:spcAft>
                <a:spcPts val="20"/>
              </a:spcAft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2000" kern="0" dirty="0" smtClean="0"/>
              <a:t>Water meter roll out - $</a:t>
            </a:r>
            <a:r>
              <a:rPr lang="en-US" sz="2000" kern="0" dirty="0"/>
              <a:t>3</a:t>
            </a:r>
            <a:r>
              <a:rPr lang="en-US" sz="2000" kern="0" dirty="0" smtClean="0"/>
              <a:t> million</a:t>
            </a:r>
          </a:p>
          <a:p>
            <a:pPr lvl="2">
              <a:spcBef>
                <a:spcPct val="65000"/>
              </a:spcBef>
              <a:spcAft>
                <a:spcPts val="20"/>
              </a:spcAft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2000" kern="0" dirty="0" smtClean="0"/>
              <a:t>Wastewater filter project - $7.4 million</a:t>
            </a:r>
          </a:p>
        </p:txBody>
      </p:sp>
    </p:spTree>
    <p:extLst>
      <p:ext uri="{BB962C8B-B14F-4D97-AF65-F5344CB8AC3E}">
        <p14:creationId xmlns:p14="http://schemas.microsoft.com/office/powerpoint/2010/main" val="356598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4" name="Line 4"/>
          <p:cNvSpPr>
            <a:spLocks noChangeShapeType="1"/>
          </p:cNvSpPr>
          <p:nvPr/>
        </p:nvSpPr>
        <p:spPr bwMode="auto">
          <a:xfrm flipV="1">
            <a:off x="0" y="1063627"/>
            <a:ext cx="9143999" cy="0"/>
          </a:xfrm>
          <a:prstGeom prst="line">
            <a:avLst/>
          </a:prstGeom>
          <a:noFill/>
          <a:ln w="50800">
            <a:solidFill>
              <a:srgbClr val="B9AD9D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31" name="Rectangle 11"/>
          <p:cNvSpPr>
            <a:spLocks noGrp="1" noChangeArrowheads="1"/>
          </p:cNvSpPr>
          <p:nvPr>
            <p:ph type="title"/>
          </p:nvPr>
        </p:nvSpPr>
        <p:spPr>
          <a:xfrm>
            <a:off x="330679" y="94721"/>
            <a:ext cx="7206193" cy="896938"/>
          </a:xfrm>
          <a:noFill/>
          <a:ln/>
        </p:spPr>
        <p:txBody>
          <a:bodyPr vert="horz" lIns="92597" tIns="47140" rIns="92597" bIns="47140" rtlCol="0" anchor="ctr">
            <a:noAutofit/>
          </a:bodyPr>
          <a:lstStyle/>
          <a:p>
            <a:pPr algn="l"/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Water meter roll out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593932" name="Rectangle 12"/>
          <p:cNvSpPr>
            <a:spLocks noChangeArrowheads="1"/>
          </p:cNvSpPr>
          <p:nvPr/>
        </p:nvSpPr>
        <p:spPr bwMode="auto">
          <a:xfrm>
            <a:off x="0" y="0"/>
            <a:ext cx="9144000" cy="685799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Tx/>
              <a:buSzTx/>
              <a:buFontTx/>
              <a:buNone/>
            </a:pPr>
            <a:endParaRPr lang="en-US"/>
          </a:p>
        </p:txBody>
      </p:sp>
      <p:pic>
        <p:nvPicPr>
          <p:cNvPr id="593953" name="Picture 33" descr="b-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897" y="6223002"/>
            <a:ext cx="435769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97625" y="6356351"/>
            <a:ext cx="3086100" cy="365125"/>
          </a:xfrm>
        </p:spPr>
        <p:txBody>
          <a:bodyPr/>
          <a:lstStyle/>
          <a:p>
            <a:pPr algn="l"/>
            <a:fld id="{53E90D84-5263-4C82-B634-E2DE1EE23E4E}" type="slidenum">
              <a:rPr lang="en-US" smtClean="0"/>
              <a:pPr algn="l"/>
              <a:t>3</a:t>
            </a:fld>
            <a:endParaRPr lang="en-US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97625" y="1253125"/>
            <a:ext cx="8038884" cy="527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65000"/>
              </a:spcBef>
              <a:spcAft>
                <a:spcPts val="20"/>
              </a:spcAft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endParaRPr lang="en-US" sz="2800" kern="0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30680" y="1253125"/>
            <a:ext cx="8643986" cy="527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65000"/>
              </a:spcBef>
              <a:spcAft>
                <a:spcPts val="20"/>
              </a:spcAft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2800" kern="0" dirty="0" smtClean="0"/>
              <a:t>In FY2017, the Town will install the meters and potentially provide water usage data to customers; customers will continue to pay the unmetered rate</a:t>
            </a:r>
          </a:p>
          <a:p>
            <a:pPr>
              <a:spcBef>
                <a:spcPct val="65000"/>
              </a:spcBef>
              <a:spcAft>
                <a:spcPts val="20"/>
              </a:spcAft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2800" kern="0" dirty="0" smtClean="0"/>
              <a:t>In FY2018, all customers will be metered and pay the metered rates</a:t>
            </a:r>
          </a:p>
          <a:p>
            <a:pPr>
              <a:spcBef>
                <a:spcPct val="65000"/>
              </a:spcBef>
              <a:spcAft>
                <a:spcPts val="20"/>
              </a:spcAft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2800" kern="0" dirty="0" smtClean="0"/>
              <a:t>Meter financing options for customers</a:t>
            </a:r>
          </a:p>
          <a:p>
            <a:pPr lvl="1">
              <a:spcBef>
                <a:spcPct val="65000"/>
              </a:spcBef>
              <a:spcAft>
                <a:spcPts val="20"/>
              </a:spcAft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2400" kern="0" dirty="0" smtClean="0"/>
              <a:t>Fund meter installation upfront </a:t>
            </a:r>
          </a:p>
          <a:p>
            <a:pPr lvl="1">
              <a:spcBef>
                <a:spcPct val="65000"/>
              </a:spcBef>
              <a:spcAft>
                <a:spcPts val="20"/>
              </a:spcAft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2400" kern="0" dirty="0" smtClean="0"/>
              <a:t>Finance over period of time</a:t>
            </a:r>
          </a:p>
          <a:p>
            <a:pPr lvl="1">
              <a:spcBef>
                <a:spcPct val="65000"/>
              </a:spcBef>
              <a:spcAft>
                <a:spcPts val="20"/>
              </a:spcAft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endParaRPr lang="en-US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363235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4" name="Line 4"/>
          <p:cNvSpPr>
            <a:spLocks noChangeShapeType="1"/>
          </p:cNvSpPr>
          <p:nvPr/>
        </p:nvSpPr>
        <p:spPr bwMode="auto">
          <a:xfrm flipV="1">
            <a:off x="0" y="1063627"/>
            <a:ext cx="9143999" cy="0"/>
          </a:xfrm>
          <a:prstGeom prst="line">
            <a:avLst/>
          </a:prstGeom>
          <a:noFill/>
          <a:ln w="50800">
            <a:solidFill>
              <a:srgbClr val="B9AD9D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31" name="Rectangle 11"/>
          <p:cNvSpPr>
            <a:spLocks noGrp="1" noChangeArrowheads="1"/>
          </p:cNvSpPr>
          <p:nvPr>
            <p:ph type="title"/>
          </p:nvPr>
        </p:nvSpPr>
        <p:spPr>
          <a:xfrm>
            <a:off x="330679" y="94721"/>
            <a:ext cx="7206193" cy="896938"/>
          </a:xfrm>
          <a:noFill/>
          <a:ln/>
        </p:spPr>
        <p:txBody>
          <a:bodyPr vert="horz" lIns="92597" tIns="47140" rIns="92597" bIns="47140" rtlCol="0" anchor="ctr">
            <a:noAutofit/>
          </a:bodyPr>
          <a:lstStyle/>
          <a:p>
            <a:pPr algn="l"/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Water Rate Study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593932" name="Rectangle 12"/>
          <p:cNvSpPr>
            <a:spLocks noChangeArrowheads="1"/>
          </p:cNvSpPr>
          <p:nvPr/>
        </p:nvSpPr>
        <p:spPr bwMode="auto">
          <a:xfrm>
            <a:off x="0" y="0"/>
            <a:ext cx="9144000" cy="685799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Tx/>
              <a:buSzTx/>
              <a:buFontTx/>
              <a:buNone/>
            </a:pPr>
            <a:endParaRPr lang="en-US"/>
          </a:p>
        </p:txBody>
      </p:sp>
      <p:pic>
        <p:nvPicPr>
          <p:cNvPr id="593953" name="Picture 33" descr="b-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897" y="6223002"/>
            <a:ext cx="435769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97625" y="6356351"/>
            <a:ext cx="3086100" cy="365125"/>
          </a:xfrm>
        </p:spPr>
        <p:txBody>
          <a:bodyPr/>
          <a:lstStyle/>
          <a:p>
            <a:pPr algn="l"/>
            <a:fld id="{53E90D84-5263-4C82-B634-E2DE1EE23E4E}" type="slidenum">
              <a:rPr lang="en-US" smtClean="0"/>
              <a:pPr algn="l"/>
              <a:t>4</a:t>
            </a:fld>
            <a:endParaRPr lang="en-US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97625" y="1253125"/>
            <a:ext cx="8038884" cy="527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65000"/>
              </a:spcBef>
              <a:spcAft>
                <a:spcPts val="20"/>
              </a:spcAft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endParaRPr lang="en-US" sz="2800" kern="0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30680" y="1253125"/>
            <a:ext cx="8643986" cy="527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65000"/>
              </a:spcBef>
              <a:spcAft>
                <a:spcPts val="20"/>
              </a:spcAft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2600" kern="0" dirty="0" smtClean="0"/>
              <a:t>Financing costs for well 8</a:t>
            </a:r>
          </a:p>
          <a:p>
            <a:pPr>
              <a:spcBef>
                <a:spcPct val="65000"/>
              </a:spcBef>
              <a:spcAft>
                <a:spcPts val="20"/>
              </a:spcAft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2600" kern="0" dirty="0" smtClean="0"/>
              <a:t>Increased cost due to operations and maintaining current infrastructure</a:t>
            </a:r>
          </a:p>
          <a:p>
            <a:pPr>
              <a:spcBef>
                <a:spcPct val="65000"/>
              </a:spcBef>
              <a:spcAft>
                <a:spcPts val="20"/>
              </a:spcAft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2600" kern="0" dirty="0" smtClean="0"/>
              <a:t>New staff for customer service/billing, and water services technician</a:t>
            </a:r>
          </a:p>
          <a:p>
            <a:pPr>
              <a:spcBef>
                <a:spcPct val="65000"/>
              </a:spcBef>
              <a:spcAft>
                <a:spcPts val="20"/>
              </a:spcAft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2600" kern="0" dirty="0" smtClean="0"/>
              <a:t>Conservation: costs to maintain our current and future infrastructure needs</a:t>
            </a:r>
          </a:p>
          <a:p>
            <a:pPr>
              <a:spcBef>
                <a:spcPct val="65000"/>
              </a:spcBef>
              <a:spcAft>
                <a:spcPts val="20"/>
              </a:spcAft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2600" kern="0" dirty="0" smtClean="0"/>
              <a:t>Unmetered customers currently billed for assumed use of 21 </a:t>
            </a:r>
            <a:r>
              <a:rPr lang="en-US" sz="2600" kern="0" dirty="0" err="1" smtClean="0"/>
              <a:t>ccf</a:t>
            </a:r>
            <a:r>
              <a:rPr lang="en-US" sz="2600" kern="0" dirty="0" smtClean="0"/>
              <a:t> of water. After metering, assumed monthly use of 15 </a:t>
            </a:r>
            <a:r>
              <a:rPr lang="en-US" sz="2600" kern="0" dirty="0" err="1" smtClean="0"/>
              <a:t>ccf</a:t>
            </a:r>
            <a:r>
              <a:rPr lang="en-US" sz="2600" kern="0" dirty="0" smtClean="0"/>
              <a:t> in FY2018 and beyond</a:t>
            </a:r>
          </a:p>
        </p:txBody>
      </p:sp>
    </p:spTree>
    <p:extLst>
      <p:ext uri="{BB962C8B-B14F-4D97-AF65-F5344CB8AC3E}">
        <p14:creationId xmlns:p14="http://schemas.microsoft.com/office/powerpoint/2010/main" val="110128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4" name="Line 4"/>
          <p:cNvSpPr>
            <a:spLocks noChangeShapeType="1"/>
          </p:cNvSpPr>
          <p:nvPr/>
        </p:nvSpPr>
        <p:spPr bwMode="auto">
          <a:xfrm flipV="1">
            <a:off x="0" y="1063627"/>
            <a:ext cx="9143999" cy="0"/>
          </a:xfrm>
          <a:prstGeom prst="line">
            <a:avLst/>
          </a:prstGeom>
          <a:noFill/>
          <a:ln w="50800">
            <a:solidFill>
              <a:srgbClr val="B9AD9D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31" name="Rectangle 11"/>
          <p:cNvSpPr>
            <a:spLocks noGrp="1" noChangeArrowheads="1"/>
          </p:cNvSpPr>
          <p:nvPr>
            <p:ph type="title"/>
          </p:nvPr>
        </p:nvSpPr>
        <p:spPr>
          <a:xfrm>
            <a:off x="206484" y="92986"/>
            <a:ext cx="8731025" cy="896938"/>
          </a:xfrm>
          <a:noFill/>
          <a:ln/>
        </p:spPr>
        <p:txBody>
          <a:bodyPr vert="horz" lIns="92597" tIns="47140" rIns="92597" bIns="47140" rtlCol="0" anchor="ctr">
            <a:noAutofit/>
          </a:bodyPr>
          <a:lstStyle/>
          <a:p>
            <a:pPr algn="l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Water Rate Option 1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593932" name="Rectangle 12"/>
          <p:cNvSpPr>
            <a:spLocks noChangeArrowheads="1"/>
          </p:cNvSpPr>
          <p:nvPr/>
        </p:nvSpPr>
        <p:spPr bwMode="auto">
          <a:xfrm>
            <a:off x="0" y="0"/>
            <a:ext cx="9144000" cy="685799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Tx/>
              <a:buSzTx/>
              <a:buFontTx/>
              <a:buNone/>
            </a:pPr>
            <a:endParaRPr lang="en-US"/>
          </a:p>
        </p:txBody>
      </p:sp>
      <p:pic>
        <p:nvPicPr>
          <p:cNvPr id="593953" name="Picture 33" descr="b-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897" y="6223002"/>
            <a:ext cx="435769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97625" y="6356351"/>
            <a:ext cx="3086100" cy="365125"/>
          </a:xfrm>
        </p:spPr>
        <p:txBody>
          <a:bodyPr/>
          <a:lstStyle/>
          <a:p>
            <a:pPr algn="l"/>
            <a:fld id="{53E90D84-5263-4C82-B634-E2DE1EE23E4E}" type="slidenum">
              <a:rPr lang="en-US" smtClean="0"/>
              <a:pPr algn="l"/>
              <a:t>5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356098"/>
              </p:ext>
            </p:extLst>
          </p:nvPr>
        </p:nvGraphicFramePr>
        <p:xfrm>
          <a:off x="297624" y="1475229"/>
          <a:ext cx="8529383" cy="1938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8406"/>
                <a:gridCol w="1069188"/>
                <a:gridCol w="1222887"/>
                <a:gridCol w="1222887"/>
                <a:gridCol w="1223678"/>
                <a:gridCol w="1223678"/>
                <a:gridCol w="1208659"/>
              </a:tblGrid>
              <a:tr h="7860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r>
                        <a:rPr lang="en-US" sz="1700" dirty="0" smtClean="0">
                          <a:effectLst/>
                        </a:rPr>
                        <a:t>Water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aseline="0" dirty="0" smtClean="0">
                          <a:effectLst/>
                        </a:rPr>
                        <a:t> Option 1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Current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FY2016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Proposed FY2017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Proposed FY2018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Proposed FY2019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Proposed FY2020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Proposed FY2021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41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$ increase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$5.63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$6.50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$1.75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$1.82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$1.89 </a:t>
                      </a:r>
                    </a:p>
                  </a:txBody>
                  <a:tcPr marL="0" marR="0" marT="0" marB="0" anchor="b"/>
                </a:tc>
              </a:tr>
              <a:tr h="3841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Average Bill*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$32.66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$38.29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$44.79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$46.54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$48.36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$50.26 </a:t>
                      </a:r>
                    </a:p>
                  </a:txBody>
                  <a:tcPr marL="0" marR="0" marT="0" marB="0" anchor="b"/>
                </a:tc>
              </a:tr>
              <a:tr h="3841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% Increase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effectLst/>
                          <a:latin typeface="+mn-lt"/>
                        </a:rPr>
                        <a:t>17%</a:t>
                      </a:r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effectLst/>
                          <a:latin typeface="+mn-lt"/>
                        </a:rPr>
                        <a:t>17%</a:t>
                      </a:r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97624" y="3515641"/>
            <a:ext cx="863988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* 1-inch residential customer using 15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ccf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monthly (approximately 11,200 gallons) 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30680" y="4544951"/>
            <a:ext cx="8643986" cy="212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65000"/>
              </a:spcBef>
              <a:spcAft>
                <a:spcPts val="20"/>
              </a:spcAft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2400" kern="0" dirty="0" smtClean="0"/>
              <a:t>Opt 1 – Water rate option presented Feb 17 Board Meeting</a:t>
            </a:r>
          </a:p>
          <a:p>
            <a:pPr>
              <a:spcBef>
                <a:spcPct val="65000"/>
              </a:spcBef>
              <a:spcAft>
                <a:spcPts val="20"/>
              </a:spcAft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2400" kern="0" dirty="0" smtClean="0"/>
              <a:t>Assumes upfront financing of meters and Well 8</a:t>
            </a:r>
          </a:p>
          <a:p>
            <a:pPr>
              <a:spcBef>
                <a:spcPct val="65000"/>
              </a:spcBef>
              <a:spcAft>
                <a:spcPts val="20"/>
              </a:spcAft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2400" kern="0" dirty="0" smtClean="0"/>
              <a:t>Assumes cash funding of pipeline upsizing to 16” lines ($2M)</a:t>
            </a:r>
          </a:p>
        </p:txBody>
      </p:sp>
    </p:spTree>
    <p:extLst>
      <p:ext uri="{BB962C8B-B14F-4D97-AF65-F5344CB8AC3E}">
        <p14:creationId xmlns:p14="http://schemas.microsoft.com/office/powerpoint/2010/main" val="362183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4" name="Line 4"/>
          <p:cNvSpPr>
            <a:spLocks noChangeShapeType="1"/>
          </p:cNvSpPr>
          <p:nvPr/>
        </p:nvSpPr>
        <p:spPr bwMode="auto">
          <a:xfrm flipV="1">
            <a:off x="0" y="1063627"/>
            <a:ext cx="9143999" cy="0"/>
          </a:xfrm>
          <a:prstGeom prst="line">
            <a:avLst/>
          </a:prstGeom>
          <a:noFill/>
          <a:ln w="50800">
            <a:solidFill>
              <a:srgbClr val="B9AD9D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31" name="Rectangle 11"/>
          <p:cNvSpPr>
            <a:spLocks noGrp="1" noChangeArrowheads="1"/>
          </p:cNvSpPr>
          <p:nvPr>
            <p:ph type="title"/>
          </p:nvPr>
        </p:nvSpPr>
        <p:spPr>
          <a:xfrm>
            <a:off x="206484" y="92986"/>
            <a:ext cx="8731025" cy="896938"/>
          </a:xfrm>
          <a:noFill/>
          <a:ln/>
        </p:spPr>
        <p:txBody>
          <a:bodyPr vert="horz" lIns="92597" tIns="47140" rIns="92597" bIns="47140" rtlCol="0" anchor="ctr">
            <a:noAutofit/>
          </a:bodyPr>
          <a:lstStyle/>
          <a:p>
            <a:pPr algn="l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Water Rate Option 2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593932" name="Rectangle 12"/>
          <p:cNvSpPr>
            <a:spLocks noChangeArrowheads="1"/>
          </p:cNvSpPr>
          <p:nvPr/>
        </p:nvSpPr>
        <p:spPr bwMode="auto">
          <a:xfrm>
            <a:off x="0" y="0"/>
            <a:ext cx="9144000" cy="685799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Tx/>
              <a:buSzTx/>
              <a:buFontTx/>
              <a:buNone/>
            </a:pPr>
            <a:endParaRPr lang="en-US"/>
          </a:p>
        </p:txBody>
      </p:sp>
      <p:pic>
        <p:nvPicPr>
          <p:cNvPr id="593953" name="Picture 33" descr="b-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897" y="6223002"/>
            <a:ext cx="435769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97625" y="6356351"/>
            <a:ext cx="3086100" cy="365125"/>
          </a:xfrm>
        </p:spPr>
        <p:txBody>
          <a:bodyPr/>
          <a:lstStyle/>
          <a:p>
            <a:pPr algn="l"/>
            <a:fld id="{53E90D84-5263-4C82-B634-E2DE1EE23E4E}" type="slidenum">
              <a:rPr lang="en-US" smtClean="0"/>
              <a:pPr algn="l"/>
              <a:t>6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278967"/>
              </p:ext>
            </p:extLst>
          </p:nvPr>
        </p:nvGraphicFramePr>
        <p:xfrm>
          <a:off x="297624" y="1475229"/>
          <a:ext cx="8529383" cy="1938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8406"/>
                <a:gridCol w="1069188"/>
                <a:gridCol w="1222887"/>
                <a:gridCol w="1222887"/>
                <a:gridCol w="1223678"/>
                <a:gridCol w="1223678"/>
                <a:gridCol w="1208659"/>
              </a:tblGrid>
              <a:tr h="7860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r>
                        <a:rPr lang="en-US" sz="1700" dirty="0" smtClean="0">
                          <a:effectLst/>
                        </a:rPr>
                        <a:t>Water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aseline="0" dirty="0" smtClean="0">
                          <a:effectLst/>
                        </a:rPr>
                        <a:t> Option 2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Current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FY2016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Proposed FY2017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Proposed FY2018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Proposed FY2019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Proposed FY2020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Proposed FY2021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41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$ increase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$4.90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$5.65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Calibri" panose="020F0502020204030204" pitchFamily="34" charset="0"/>
                        </a:rPr>
                        <a:t>$5.06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Calibri" panose="020F0502020204030204" pitchFamily="34" charset="0"/>
                        </a:rPr>
                        <a:t>$5.67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$6.35 </a:t>
                      </a:r>
                    </a:p>
                  </a:txBody>
                  <a:tcPr marL="0" marR="0" marT="0" marB="0" anchor="b"/>
                </a:tc>
              </a:tr>
              <a:tr h="3841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Average Bill*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$32.66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$37.56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$43.21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$48.27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$53.94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$60.30 </a:t>
                      </a:r>
                    </a:p>
                  </a:txBody>
                  <a:tcPr marL="0" marR="0" marT="0" marB="0" anchor="b"/>
                </a:tc>
              </a:tr>
              <a:tr h="3841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% Increase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97624" y="3515641"/>
            <a:ext cx="863988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* 1-inch residential customer using 15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ccf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monthly (approximately 11,200 gallons) 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30680" y="4544951"/>
            <a:ext cx="8643986" cy="212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65000"/>
              </a:spcBef>
              <a:spcAft>
                <a:spcPts val="20"/>
              </a:spcAft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2200" kern="0" dirty="0" smtClean="0"/>
              <a:t>New option with lower early year increases</a:t>
            </a:r>
          </a:p>
          <a:p>
            <a:pPr>
              <a:spcBef>
                <a:spcPct val="65000"/>
              </a:spcBef>
              <a:spcAft>
                <a:spcPts val="20"/>
              </a:spcAft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2200" kern="0" dirty="0" smtClean="0"/>
              <a:t>Upfront financing of water meters</a:t>
            </a:r>
          </a:p>
          <a:p>
            <a:pPr>
              <a:spcBef>
                <a:spcPct val="65000"/>
              </a:spcBef>
              <a:spcAft>
                <a:spcPts val="20"/>
              </a:spcAft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2200" kern="0" dirty="0" smtClean="0"/>
              <a:t>Develops infrastructure reserve of $2.6 million over five years for cash funding of Well 8, or mainline replacements, or paying down debt</a:t>
            </a:r>
          </a:p>
        </p:txBody>
      </p:sp>
    </p:spTree>
    <p:extLst>
      <p:ext uri="{BB962C8B-B14F-4D97-AF65-F5344CB8AC3E}">
        <p14:creationId xmlns:p14="http://schemas.microsoft.com/office/powerpoint/2010/main" val="168770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4" name="Line 4"/>
          <p:cNvSpPr>
            <a:spLocks noChangeShapeType="1"/>
          </p:cNvSpPr>
          <p:nvPr/>
        </p:nvSpPr>
        <p:spPr bwMode="auto">
          <a:xfrm flipV="1">
            <a:off x="0" y="1063627"/>
            <a:ext cx="9143999" cy="0"/>
          </a:xfrm>
          <a:prstGeom prst="line">
            <a:avLst/>
          </a:prstGeom>
          <a:noFill/>
          <a:ln w="50800">
            <a:solidFill>
              <a:srgbClr val="B9AD9D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31" name="Rectangle 11"/>
          <p:cNvSpPr>
            <a:spLocks noGrp="1" noChangeArrowheads="1"/>
          </p:cNvSpPr>
          <p:nvPr>
            <p:ph type="title"/>
          </p:nvPr>
        </p:nvSpPr>
        <p:spPr>
          <a:xfrm>
            <a:off x="206484" y="92986"/>
            <a:ext cx="8731025" cy="896938"/>
          </a:xfrm>
          <a:noFill/>
          <a:ln/>
        </p:spPr>
        <p:txBody>
          <a:bodyPr vert="horz" lIns="92597" tIns="47140" rIns="92597" bIns="47140" rtlCol="0" anchor="ctr">
            <a:noAutofit/>
          </a:bodyPr>
          <a:lstStyle/>
          <a:p>
            <a:pPr algn="l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Water Rate Option Comparison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593932" name="Rectangle 12"/>
          <p:cNvSpPr>
            <a:spLocks noChangeArrowheads="1"/>
          </p:cNvSpPr>
          <p:nvPr/>
        </p:nvSpPr>
        <p:spPr bwMode="auto">
          <a:xfrm>
            <a:off x="0" y="0"/>
            <a:ext cx="9144000" cy="685799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Tx/>
              <a:buSzTx/>
              <a:buFontTx/>
              <a:buNone/>
            </a:pPr>
            <a:endParaRPr lang="en-US"/>
          </a:p>
        </p:txBody>
      </p:sp>
      <p:pic>
        <p:nvPicPr>
          <p:cNvPr id="593953" name="Picture 33" descr="b-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897" y="6223002"/>
            <a:ext cx="435769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97625" y="6356351"/>
            <a:ext cx="3086100" cy="365125"/>
          </a:xfrm>
        </p:spPr>
        <p:txBody>
          <a:bodyPr/>
          <a:lstStyle/>
          <a:p>
            <a:pPr algn="l"/>
            <a:fld id="{53E90D84-5263-4C82-B634-E2DE1EE23E4E}" type="slidenum">
              <a:rPr lang="en-US" smtClean="0"/>
              <a:pPr algn="l"/>
              <a:t>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7624" y="6105364"/>
            <a:ext cx="863988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* 1-inch residential customer using 15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ccf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monthly (approximately 11,200 gallons) 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156847"/>
              </p:ext>
            </p:extLst>
          </p:nvPr>
        </p:nvGraphicFramePr>
        <p:xfrm>
          <a:off x="297623" y="3699973"/>
          <a:ext cx="8529383" cy="1938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8406"/>
                <a:gridCol w="1069188"/>
                <a:gridCol w="1222887"/>
                <a:gridCol w="1222887"/>
                <a:gridCol w="1223678"/>
                <a:gridCol w="1223678"/>
                <a:gridCol w="1208659"/>
              </a:tblGrid>
              <a:tr h="7860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r>
                        <a:rPr lang="en-US" sz="1700" dirty="0" smtClean="0">
                          <a:effectLst/>
                        </a:rPr>
                        <a:t>Water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aseline="0" dirty="0" smtClean="0">
                          <a:effectLst/>
                        </a:rPr>
                        <a:t> Option 2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Current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FY2016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Proposed FY2017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Proposed FY2018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Proposed FY2019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Proposed FY2020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Proposed FY2021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41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$ increase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$4.90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$5.65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Calibri" panose="020F0502020204030204" pitchFamily="34" charset="0"/>
                        </a:rPr>
                        <a:t>$5.06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Calibri" panose="020F0502020204030204" pitchFamily="34" charset="0"/>
                        </a:rPr>
                        <a:t>$5.67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$6.35 </a:t>
                      </a:r>
                    </a:p>
                  </a:txBody>
                  <a:tcPr marL="0" marR="0" marT="0" marB="0" anchor="b"/>
                </a:tc>
              </a:tr>
              <a:tr h="3841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Average Bill*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$32.66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$37.56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$43.21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$48.27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$53.94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$60.30 </a:t>
                      </a:r>
                    </a:p>
                  </a:txBody>
                  <a:tcPr marL="0" marR="0" marT="0" marB="0" anchor="b"/>
                </a:tc>
              </a:tr>
              <a:tr h="3841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% Increase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153471"/>
              </p:ext>
            </p:extLst>
          </p:nvPr>
        </p:nvGraphicFramePr>
        <p:xfrm>
          <a:off x="297624" y="1475229"/>
          <a:ext cx="8529383" cy="1938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8406"/>
                <a:gridCol w="1069188"/>
                <a:gridCol w="1222887"/>
                <a:gridCol w="1222887"/>
                <a:gridCol w="1223678"/>
                <a:gridCol w="1223678"/>
                <a:gridCol w="1208659"/>
              </a:tblGrid>
              <a:tr h="7860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r>
                        <a:rPr lang="en-US" sz="1700" dirty="0" smtClean="0">
                          <a:effectLst/>
                        </a:rPr>
                        <a:t>Water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aseline="0" dirty="0" smtClean="0">
                          <a:effectLst/>
                        </a:rPr>
                        <a:t> Option 1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Current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FY2016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Proposed FY2017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Proposed FY2018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Proposed FY2019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Proposed FY2020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Proposed FY2021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41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$ increase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$5.63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$6.50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$1.75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$1.82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$1.89 </a:t>
                      </a:r>
                    </a:p>
                  </a:txBody>
                  <a:tcPr marL="0" marR="0" marT="0" marB="0" anchor="b"/>
                </a:tc>
              </a:tr>
              <a:tr h="3841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Average Bill*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$32.66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$38.29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$44.79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$46.54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$48.36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$50.26 </a:t>
                      </a:r>
                    </a:p>
                  </a:txBody>
                  <a:tcPr marL="0" marR="0" marT="0" marB="0" anchor="b"/>
                </a:tc>
              </a:tr>
              <a:tr h="3841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% Increase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effectLst/>
                          <a:latin typeface="+mn-lt"/>
                        </a:rPr>
                        <a:t>17%</a:t>
                      </a:r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effectLst/>
                          <a:latin typeface="+mn-lt"/>
                        </a:rPr>
                        <a:t>17%</a:t>
                      </a:r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134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20" y="277095"/>
            <a:ext cx="8675360" cy="63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9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4" name="Line 4"/>
          <p:cNvSpPr>
            <a:spLocks noChangeShapeType="1"/>
          </p:cNvSpPr>
          <p:nvPr/>
        </p:nvSpPr>
        <p:spPr bwMode="auto">
          <a:xfrm flipV="1">
            <a:off x="0" y="1063627"/>
            <a:ext cx="9143999" cy="0"/>
          </a:xfrm>
          <a:prstGeom prst="line">
            <a:avLst/>
          </a:prstGeom>
          <a:noFill/>
          <a:ln w="50800">
            <a:solidFill>
              <a:srgbClr val="B9AD9D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31" name="Rectangle 11"/>
          <p:cNvSpPr>
            <a:spLocks noGrp="1" noChangeArrowheads="1"/>
          </p:cNvSpPr>
          <p:nvPr>
            <p:ph type="title"/>
          </p:nvPr>
        </p:nvSpPr>
        <p:spPr>
          <a:xfrm>
            <a:off x="330679" y="94721"/>
            <a:ext cx="7206193" cy="896938"/>
          </a:xfrm>
          <a:noFill/>
          <a:ln/>
        </p:spPr>
        <p:txBody>
          <a:bodyPr vert="horz" lIns="92597" tIns="47140" rIns="92597" bIns="47140" rtlCol="0" anchor="ctr">
            <a:noAutofit/>
          </a:bodyPr>
          <a:lstStyle/>
          <a:p>
            <a:pPr algn="l"/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Wastewater Rate Study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593932" name="Rectangle 12"/>
          <p:cNvSpPr>
            <a:spLocks noChangeArrowheads="1"/>
          </p:cNvSpPr>
          <p:nvPr/>
        </p:nvSpPr>
        <p:spPr bwMode="auto">
          <a:xfrm>
            <a:off x="0" y="0"/>
            <a:ext cx="9144000" cy="685799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Tx/>
              <a:buSzTx/>
              <a:buFontTx/>
              <a:buNone/>
            </a:pPr>
            <a:endParaRPr lang="en-US"/>
          </a:p>
        </p:txBody>
      </p:sp>
      <p:pic>
        <p:nvPicPr>
          <p:cNvPr id="593953" name="Picture 33" descr="b-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897" y="6223002"/>
            <a:ext cx="435769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97625" y="6356351"/>
            <a:ext cx="3086100" cy="365125"/>
          </a:xfrm>
        </p:spPr>
        <p:txBody>
          <a:bodyPr/>
          <a:lstStyle/>
          <a:p>
            <a:pPr algn="l"/>
            <a:fld id="{53E90D84-5263-4C82-B634-E2DE1EE23E4E}" type="slidenum">
              <a:rPr lang="en-US" smtClean="0"/>
              <a:pPr algn="l"/>
              <a:t>9</a:t>
            </a:fld>
            <a:endParaRPr lang="en-US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97625" y="1253125"/>
            <a:ext cx="8038884" cy="527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65000"/>
              </a:spcBef>
              <a:spcAft>
                <a:spcPts val="20"/>
              </a:spcAft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endParaRPr lang="en-US" sz="2800" kern="0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30680" y="1253125"/>
            <a:ext cx="8303454" cy="292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65000"/>
              </a:spcBef>
              <a:spcAft>
                <a:spcPts val="20"/>
              </a:spcAft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2400" kern="0" dirty="0"/>
              <a:t>Increased cost due to </a:t>
            </a:r>
            <a:r>
              <a:rPr lang="en-US" sz="2400" kern="0" dirty="0" smtClean="0"/>
              <a:t>the management and maintenance of sophisticated plant operations</a:t>
            </a:r>
          </a:p>
          <a:p>
            <a:pPr>
              <a:spcBef>
                <a:spcPct val="65000"/>
              </a:spcBef>
              <a:spcAft>
                <a:spcPts val="20"/>
              </a:spcAft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2400" kern="0" dirty="0" smtClean="0"/>
              <a:t>Assumed financing </a:t>
            </a:r>
            <a:r>
              <a:rPr lang="en-US" sz="2400" kern="0" dirty="0"/>
              <a:t>of $7.4 million filter project over 30 years</a:t>
            </a:r>
            <a:r>
              <a:rPr lang="en-US" sz="2400" kern="0" dirty="0" smtClean="0"/>
              <a:t> to support the needs of a higher level of treatment</a:t>
            </a:r>
          </a:p>
          <a:p>
            <a:pPr>
              <a:spcBef>
                <a:spcPct val="65000"/>
              </a:spcBef>
              <a:spcAft>
                <a:spcPts val="20"/>
              </a:spcAft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2400" kern="0" dirty="0" smtClean="0"/>
              <a:t>Reduction in metered commercial sewer flow due to drought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047979"/>
              </p:ext>
            </p:extLst>
          </p:nvPr>
        </p:nvGraphicFramePr>
        <p:xfrm>
          <a:off x="330679" y="4191751"/>
          <a:ext cx="8529383" cy="197510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358406"/>
                <a:gridCol w="1069188"/>
                <a:gridCol w="1222887"/>
                <a:gridCol w="1222887"/>
                <a:gridCol w="1223678"/>
                <a:gridCol w="1223678"/>
                <a:gridCol w="1208659"/>
              </a:tblGrid>
              <a:tr h="8009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r>
                        <a:rPr lang="en-US" sz="1700" dirty="0" smtClean="0">
                          <a:effectLst/>
                        </a:rPr>
                        <a:t>Sewer</a:t>
                      </a:r>
                    </a:p>
                  </a:txBody>
                  <a:tcPr marL="68580" marR="68580" marT="0" marB="0">
                    <a:solidFill>
                      <a:srgbClr val="5785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Current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FY2016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785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Proposed FY2017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785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Proposed FY2018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785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Proposed FY2019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785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Proposed FY2020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785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Proposed FY2021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78537"/>
                    </a:solidFill>
                  </a:tcPr>
                </a:tc>
              </a:tr>
              <a:tr h="3913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$ increase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785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$6.81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$7.56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$3.05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$3.18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$3.30 </a:t>
                      </a:r>
                    </a:p>
                  </a:txBody>
                  <a:tcPr marL="0" marR="0" marT="0" marB="0" anchor="b"/>
                </a:tc>
              </a:tr>
              <a:tr h="3913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Average </a:t>
                      </a:r>
                      <a:r>
                        <a:rPr lang="en-US" sz="1700" dirty="0" smtClean="0">
                          <a:effectLst/>
                        </a:rPr>
                        <a:t>Bill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785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$61.95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$68.76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$76.32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$79.38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$82.55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$85.85 </a:t>
                      </a:r>
                    </a:p>
                  </a:txBody>
                  <a:tcPr marL="0" marR="0" marT="0" marB="0" anchor="b"/>
                </a:tc>
              </a:tr>
              <a:tr h="3913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% Increase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785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effectLst/>
                          <a:latin typeface="+mn-lt"/>
                        </a:rPr>
                        <a:t>11%</a:t>
                      </a:r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effectLst/>
                          <a:latin typeface="+mn-lt"/>
                        </a:rPr>
                        <a:t>11%</a:t>
                      </a:r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effectLst/>
                          <a:latin typeface="+mn-lt"/>
                        </a:rPr>
                        <a:t>4%</a:t>
                      </a:r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effectLst/>
                          <a:latin typeface="+mn-lt"/>
                        </a:rPr>
                        <a:t>4%</a:t>
                      </a:r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effectLst/>
                          <a:latin typeface="+mn-lt"/>
                        </a:rPr>
                        <a:t>4%</a:t>
                      </a:r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12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4963</TotalTime>
  <Words>632</Words>
  <Application>Microsoft Office PowerPoint</Application>
  <PresentationFormat>Letter Paper (8.5x11 in)</PresentationFormat>
  <Paragraphs>210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Background</vt:lpstr>
      <vt:lpstr>Water meter roll out</vt:lpstr>
      <vt:lpstr>Water Rate Study</vt:lpstr>
      <vt:lpstr>Water Rate Option 1</vt:lpstr>
      <vt:lpstr>Water Rate Option 2</vt:lpstr>
      <vt:lpstr>Water Rate Option Comparison</vt:lpstr>
      <vt:lpstr>PowerPoint Presentation</vt:lpstr>
      <vt:lpstr>Wastewater Rate Study</vt:lpstr>
      <vt:lpstr>PowerPoint Presentation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</dc:creator>
  <cp:lastModifiedBy>Cinderella</cp:lastModifiedBy>
  <cp:revision>285</cp:revision>
  <cp:lastPrinted>2016-05-04T23:33:53Z</cp:lastPrinted>
  <dcterms:created xsi:type="dcterms:W3CDTF">2014-09-16T17:53:07Z</dcterms:created>
  <dcterms:modified xsi:type="dcterms:W3CDTF">2016-05-05T23:04:50Z</dcterms:modified>
</cp:coreProperties>
</file>