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1" r:id="rId2"/>
    <p:sldId id="262" r:id="rId3"/>
    <p:sldId id="264" r:id="rId4"/>
    <p:sldId id="265" r:id="rId5"/>
    <p:sldId id="266" r:id="rId6"/>
    <p:sldId id="256" r:id="rId7"/>
    <p:sldId id="257" r:id="rId8"/>
    <p:sldId id="258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07707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 rot="2700000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53</c:v>
                </c:pt>
                <c:pt idx="1">
                  <c:v>57.7</c:v>
                </c:pt>
                <c:pt idx="2">
                  <c:v>84</c:v>
                </c:pt>
                <c:pt idx="3">
                  <c:v>99.81</c:v>
                </c:pt>
                <c:pt idx="4">
                  <c:v>143.30000000000001</c:v>
                </c:pt>
                <c:pt idx="5">
                  <c:v>144.86000000000001</c:v>
                </c:pt>
                <c:pt idx="6">
                  <c:v>156.69999999999999</c:v>
                </c:pt>
                <c:pt idx="7">
                  <c:v>151</c:v>
                </c:pt>
                <c:pt idx="8">
                  <c:v>131</c:v>
                </c:pt>
                <c:pt idx="9">
                  <c:v>114</c:v>
                </c:pt>
                <c:pt idx="10">
                  <c:v>83.1</c:v>
                </c:pt>
                <c:pt idx="1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454080"/>
        <c:axId val="65455616"/>
        <c:axId val="0"/>
      </c:bar3DChart>
      <c:catAx>
        <c:axId val="6545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65455616"/>
        <c:crosses val="autoZero"/>
        <c:auto val="1"/>
        <c:lblAlgn val="ctr"/>
        <c:lblOffset val="100"/>
        <c:noMultiLvlLbl val="0"/>
      </c:catAx>
      <c:valAx>
        <c:axId val="6545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4540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92135581421887469"/>
          <c:y val="0.4787215497316567"/>
          <c:w val="6.9948533607212149E-2"/>
          <c:h val="0.1171216750891213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76200">
      <a:solidFill>
        <a:sysClr val="windowText" lastClr="000000">
          <a:alpha val="80000"/>
        </a:sys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53</c:v>
                </c:pt>
                <c:pt idx="1">
                  <c:v>57.7</c:v>
                </c:pt>
                <c:pt idx="2">
                  <c:v>84</c:v>
                </c:pt>
                <c:pt idx="3">
                  <c:v>99.81</c:v>
                </c:pt>
                <c:pt idx="4">
                  <c:v>143.30000000000001</c:v>
                </c:pt>
                <c:pt idx="5">
                  <c:v>144.86000000000001</c:v>
                </c:pt>
                <c:pt idx="6">
                  <c:v>156.69999999999999</c:v>
                </c:pt>
                <c:pt idx="7">
                  <c:v>151</c:v>
                </c:pt>
                <c:pt idx="8">
                  <c:v>131</c:v>
                </c:pt>
                <c:pt idx="9">
                  <c:v>114</c:v>
                </c:pt>
                <c:pt idx="10">
                  <c:v>83.1</c:v>
                </c:pt>
                <c:pt idx="11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69.3</c:v>
                </c:pt>
                <c:pt idx="1">
                  <c:v>61.1</c:v>
                </c:pt>
                <c:pt idx="2">
                  <c:v>68.3</c:v>
                </c:pt>
                <c:pt idx="3">
                  <c:v>92.98</c:v>
                </c:pt>
                <c:pt idx="4">
                  <c:v>128.19999999999999</c:v>
                </c:pt>
                <c:pt idx="5">
                  <c:v>135.19999999999999</c:v>
                </c:pt>
                <c:pt idx="6">
                  <c:v>148.9</c:v>
                </c:pt>
                <c:pt idx="7">
                  <c:v>121.3</c:v>
                </c:pt>
                <c:pt idx="8">
                  <c:v>107.9</c:v>
                </c:pt>
                <c:pt idx="9">
                  <c:v>93.6</c:v>
                </c:pt>
                <c:pt idx="10">
                  <c:v>63.9</c:v>
                </c:pt>
                <c:pt idx="11">
                  <c:v>46.8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001152"/>
        <c:axId val="68015232"/>
        <c:axId val="0"/>
      </c:bar3DChart>
      <c:catAx>
        <c:axId val="6800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68015232"/>
        <c:crosses val="autoZero"/>
        <c:auto val="1"/>
        <c:lblAlgn val="ctr"/>
        <c:lblOffset val="100"/>
        <c:noMultiLvlLbl val="0"/>
      </c:catAx>
      <c:valAx>
        <c:axId val="6801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01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ln w="76200">
      <a:solidFill>
        <a:sysClr val="windowText" lastClr="000000">
          <a:alpha val="80000"/>
        </a:sys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53</c:v>
                </c:pt>
                <c:pt idx="1">
                  <c:v>57.7</c:v>
                </c:pt>
                <c:pt idx="2">
                  <c:v>84</c:v>
                </c:pt>
                <c:pt idx="3">
                  <c:v>99.81</c:v>
                </c:pt>
                <c:pt idx="4">
                  <c:v>143.30000000000001</c:v>
                </c:pt>
                <c:pt idx="5">
                  <c:v>144.86000000000001</c:v>
                </c:pt>
                <c:pt idx="6">
                  <c:v>156.69999999999999</c:v>
                </c:pt>
                <c:pt idx="7">
                  <c:v>151</c:v>
                </c:pt>
                <c:pt idx="8">
                  <c:v>131</c:v>
                </c:pt>
                <c:pt idx="9">
                  <c:v>114</c:v>
                </c:pt>
                <c:pt idx="10">
                  <c:v>83.1</c:v>
                </c:pt>
                <c:pt idx="11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69.3</c:v>
                </c:pt>
                <c:pt idx="1">
                  <c:v>61.1</c:v>
                </c:pt>
                <c:pt idx="2">
                  <c:v>68.3</c:v>
                </c:pt>
                <c:pt idx="3">
                  <c:v>92.98</c:v>
                </c:pt>
                <c:pt idx="4">
                  <c:v>128.19999999999999</c:v>
                </c:pt>
                <c:pt idx="5">
                  <c:v>135.19999999999999</c:v>
                </c:pt>
                <c:pt idx="6">
                  <c:v>148.9</c:v>
                </c:pt>
                <c:pt idx="7">
                  <c:v>121.3</c:v>
                </c:pt>
                <c:pt idx="8">
                  <c:v>107.9</c:v>
                </c:pt>
                <c:pt idx="9">
                  <c:v>93.6</c:v>
                </c:pt>
                <c:pt idx="10">
                  <c:v>63.9</c:v>
                </c:pt>
                <c:pt idx="11">
                  <c:v>46.8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47.6</c:v>
                </c:pt>
                <c:pt idx="1">
                  <c:v>44.5</c:v>
                </c:pt>
                <c:pt idx="2">
                  <c:v>69.599999999999994</c:v>
                </c:pt>
                <c:pt idx="3">
                  <c:v>74.900000000000006</c:v>
                </c:pt>
                <c:pt idx="4">
                  <c:v>80.599999999999994</c:v>
                </c:pt>
                <c:pt idx="5">
                  <c:v>87</c:v>
                </c:pt>
                <c:pt idx="6">
                  <c:v>93</c:v>
                </c:pt>
                <c:pt idx="7">
                  <c:v>94</c:v>
                </c:pt>
                <c:pt idx="8">
                  <c:v>86</c:v>
                </c:pt>
                <c:pt idx="9">
                  <c:v>80</c:v>
                </c:pt>
                <c:pt idx="10">
                  <c:v>52</c:v>
                </c:pt>
                <c:pt idx="1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066688"/>
        <c:axId val="68068480"/>
        <c:axId val="0"/>
      </c:bar3DChart>
      <c:catAx>
        <c:axId val="6806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68068480"/>
        <c:crosses val="autoZero"/>
        <c:auto val="1"/>
        <c:lblAlgn val="ctr"/>
        <c:lblOffset val="100"/>
        <c:noMultiLvlLbl val="0"/>
      </c:catAx>
      <c:valAx>
        <c:axId val="680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66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76200">
      <a:solidFill>
        <a:sysClr val="windowText" lastClr="000000">
          <a:alpha val="80000"/>
        </a:sysClr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 rot="2700000" anchor="t" anchorCtr="0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53</c:v>
                </c:pt>
                <c:pt idx="1">
                  <c:v>57.7</c:v>
                </c:pt>
                <c:pt idx="2">
                  <c:v>84</c:v>
                </c:pt>
                <c:pt idx="3">
                  <c:v>99.81</c:v>
                </c:pt>
                <c:pt idx="4">
                  <c:v>143.30000000000001</c:v>
                </c:pt>
                <c:pt idx="5">
                  <c:v>144.86000000000001</c:v>
                </c:pt>
                <c:pt idx="6">
                  <c:v>156.69999999999999</c:v>
                </c:pt>
                <c:pt idx="7">
                  <c:v>151</c:v>
                </c:pt>
                <c:pt idx="8">
                  <c:v>131</c:v>
                </c:pt>
                <c:pt idx="9">
                  <c:v>114</c:v>
                </c:pt>
                <c:pt idx="10">
                  <c:v>83.1</c:v>
                </c:pt>
                <c:pt idx="11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69.3</c:v>
                </c:pt>
                <c:pt idx="1">
                  <c:v>61.1</c:v>
                </c:pt>
                <c:pt idx="2">
                  <c:v>68.3</c:v>
                </c:pt>
                <c:pt idx="3">
                  <c:v>92.98</c:v>
                </c:pt>
                <c:pt idx="4">
                  <c:v>128.19999999999999</c:v>
                </c:pt>
                <c:pt idx="5">
                  <c:v>135.19999999999999</c:v>
                </c:pt>
                <c:pt idx="6">
                  <c:v>148.9</c:v>
                </c:pt>
                <c:pt idx="7">
                  <c:v>121.3</c:v>
                </c:pt>
                <c:pt idx="8">
                  <c:v>107.9</c:v>
                </c:pt>
                <c:pt idx="9">
                  <c:v>93.6</c:v>
                </c:pt>
                <c:pt idx="10">
                  <c:v>63.9</c:v>
                </c:pt>
                <c:pt idx="11">
                  <c:v>46.8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47.6</c:v>
                </c:pt>
                <c:pt idx="1">
                  <c:v>44.5</c:v>
                </c:pt>
                <c:pt idx="2">
                  <c:v>69.599999999999994</c:v>
                </c:pt>
                <c:pt idx="3">
                  <c:v>74.900000000000006</c:v>
                </c:pt>
                <c:pt idx="4">
                  <c:v>80.599999999999994</c:v>
                </c:pt>
                <c:pt idx="5">
                  <c:v>87</c:v>
                </c:pt>
                <c:pt idx="6">
                  <c:v>93</c:v>
                </c:pt>
                <c:pt idx="7">
                  <c:v>94</c:v>
                </c:pt>
                <c:pt idx="8">
                  <c:v>86</c:v>
                </c:pt>
                <c:pt idx="9">
                  <c:v>80</c:v>
                </c:pt>
                <c:pt idx="10">
                  <c:v>52</c:v>
                </c:pt>
                <c:pt idx="11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40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125824"/>
        <c:axId val="68127360"/>
        <c:axId val="0"/>
      </c:bar3DChart>
      <c:catAx>
        <c:axId val="6812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68127360"/>
        <c:crosses val="autoZero"/>
        <c:auto val="1"/>
        <c:lblAlgn val="ctr"/>
        <c:lblOffset val="100"/>
        <c:noMultiLvlLbl val="0"/>
      </c:catAx>
      <c:valAx>
        <c:axId val="6812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12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36158849709004"/>
          <c:y val="0.39052963528812629"/>
          <c:w val="8.6239187492867742E-2"/>
          <c:h val="0.2040153562894190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76200" cmpd="sng"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838928028733251E-2"/>
          <c:y val="1.2254055592448534E-2"/>
          <c:w val="0.75399732928120822"/>
          <c:h val="0.83101571640894289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PowerPoint]Sheet1'!$B$3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dLbls>
            <c:txPr>
              <a:bodyPr rot="2700000"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'[Chart in Microsoft PowerPoint]Sheet1'!$B$4:$B$15</c:f>
              <c:numCache>
                <c:formatCode>General</c:formatCode>
                <c:ptCount val="12"/>
                <c:pt idx="0">
                  <c:v>53</c:v>
                </c:pt>
                <c:pt idx="1">
                  <c:v>57.7</c:v>
                </c:pt>
                <c:pt idx="2">
                  <c:v>84</c:v>
                </c:pt>
                <c:pt idx="3">
                  <c:v>99.81</c:v>
                </c:pt>
                <c:pt idx="4">
                  <c:v>143.30000000000001</c:v>
                </c:pt>
                <c:pt idx="5">
                  <c:v>144.86000000000001</c:v>
                </c:pt>
                <c:pt idx="6">
                  <c:v>156.69999999999999</c:v>
                </c:pt>
                <c:pt idx="7">
                  <c:v>151</c:v>
                </c:pt>
                <c:pt idx="8">
                  <c:v>131</c:v>
                </c:pt>
                <c:pt idx="9">
                  <c:v>114</c:v>
                </c:pt>
                <c:pt idx="10">
                  <c:v>83.1</c:v>
                </c:pt>
                <c:pt idx="11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PowerPoint]Sheet1'!$C$3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'[Chart in Microsoft PowerPoint]Sheet1'!$A$4:$A$15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'[Chart in Microsoft PowerPoint]Sheet1'!$C$4:$C$15</c:f>
              <c:numCache>
                <c:formatCode>General</c:formatCode>
                <c:ptCount val="12"/>
                <c:pt idx="0">
                  <c:v>69.3</c:v>
                </c:pt>
                <c:pt idx="1">
                  <c:v>61.1</c:v>
                </c:pt>
                <c:pt idx="2">
                  <c:v>68.3</c:v>
                </c:pt>
                <c:pt idx="3">
                  <c:v>92.98</c:v>
                </c:pt>
                <c:pt idx="4">
                  <c:v>128.19999999999999</c:v>
                </c:pt>
                <c:pt idx="5">
                  <c:v>135.19999999999999</c:v>
                </c:pt>
                <c:pt idx="6">
                  <c:v>148.9</c:v>
                </c:pt>
                <c:pt idx="7">
                  <c:v>121.3</c:v>
                </c:pt>
                <c:pt idx="8">
                  <c:v>107.9</c:v>
                </c:pt>
                <c:pt idx="9">
                  <c:v>93.6</c:v>
                </c:pt>
                <c:pt idx="10">
                  <c:v>63.9</c:v>
                </c:pt>
                <c:pt idx="11">
                  <c:v>46.8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PowerPoint]Sheet1'!$D$3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dLbls>
            <c:txPr>
              <a:bodyPr rot="2700000"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'[Chart in Microsoft PowerPoint]Sheet1'!$D$4:$D$15</c:f>
              <c:numCache>
                <c:formatCode>General</c:formatCode>
                <c:ptCount val="12"/>
                <c:pt idx="0">
                  <c:v>47.6</c:v>
                </c:pt>
                <c:pt idx="1">
                  <c:v>44.5</c:v>
                </c:pt>
                <c:pt idx="2">
                  <c:v>69.599999999999994</c:v>
                </c:pt>
                <c:pt idx="3">
                  <c:v>74.900000000000006</c:v>
                </c:pt>
                <c:pt idx="4">
                  <c:v>80.599999999999994</c:v>
                </c:pt>
                <c:pt idx="5">
                  <c:v>87</c:v>
                </c:pt>
                <c:pt idx="6">
                  <c:v>93</c:v>
                </c:pt>
                <c:pt idx="7">
                  <c:v>94</c:v>
                </c:pt>
                <c:pt idx="8">
                  <c:v>86</c:v>
                </c:pt>
                <c:pt idx="9">
                  <c:v>80</c:v>
                </c:pt>
                <c:pt idx="10">
                  <c:v>52</c:v>
                </c:pt>
                <c:pt idx="11">
                  <c:v>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'[Chart in Microsoft PowerPoint]Sheet1'!$E$3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'[Chart in Microsoft PowerPoint]Sheet1'!$A$4:$A$15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'[Chart in Microsoft PowerPoint]Sheet1'!$E$4:$E$15</c:f>
              <c:numCache>
                <c:formatCode>General</c:formatCode>
                <c:ptCount val="12"/>
                <c:pt idx="0">
                  <c:v>40</c:v>
                </c:pt>
                <c:pt idx="1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66240"/>
        <c:axId val="74121216"/>
      </c:lineChart>
      <c:catAx>
        <c:axId val="682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74121216"/>
        <c:crosses val="autoZero"/>
        <c:auto val="1"/>
        <c:lblAlgn val="ctr"/>
        <c:lblOffset val="100"/>
        <c:noMultiLvlLbl val="0"/>
      </c:catAx>
      <c:valAx>
        <c:axId val="7412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66240"/>
        <c:crosses val="autoZero"/>
        <c:crossBetween val="between"/>
      </c:valAx>
      <c:spPr>
        <a:ln w="38100"/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57150"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DC5E-89A0-427E-99A4-1DD1E2B5609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38650"/>
            <a:ext cx="5661025" cy="4205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670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77300"/>
            <a:ext cx="30670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9A07E-F109-4337-BBD9-3B40D154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9A07E-F109-4337-BBD9-3B40D1543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3233-001B-4617-B63A-85ED8FD8ADEA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E357-5ECF-4C61-945B-A3122CD887DC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D23-1AEA-4E27-AA81-79221A06992D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BCB3-DB2C-44AE-AC2D-92A100B91E50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B2A-3732-49A9-A787-A89CB240336D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495-74FE-44D9-A8CC-EED6E521C574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157-CD7A-4C34-A36C-495042BE9518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424F-B8AD-4C89-986C-C6D0505C0EB8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C5-9574-41F1-9B08-2721D37FE619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A0E5-81B0-4D64-B136-48D457559BC0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323-C4C6-4881-89E0-44C4849B064D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5BC12F-C77B-4AAB-8A47-7BB2D8F86594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F61F48-AD0B-4605-AACE-B2F2DC77DA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98455"/>
            <a:ext cx="7696200" cy="255454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/>
            <a:endParaRPr lang="en-US" sz="4000" dirty="0" smtClean="0"/>
          </a:p>
          <a:p>
            <a:pPr lvl="0" algn="ctr" eaLnBrk="0" fontAlgn="base" hangingPunct="0"/>
            <a:r>
              <a:rPr lang="en-US" sz="4000" dirty="0" smtClean="0"/>
              <a:t>WATER </a:t>
            </a:r>
            <a:r>
              <a:rPr lang="en-US" sz="4000" dirty="0"/>
              <a:t>CONSERVATION</a:t>
            </a:r>
          </a:p>
          <a:p>
            <a:pPr algn="ctr" eaLnBrk="0" fontAlgn="base" hangingPunct="0"/>
            <a:r>
              <a:rPr lang="en-US" sz="4000" dirty="0"/>
              <a:t>*Statewide 25% </a:t>
            </a:r>
            <a:r>
              <a:rPr lang="en-US" sz="4000" dirty="0" smtClean="0"/>
              <a:t>Reduction </a:t>
            </a:r>
            <a:r>
              <a:rPr lang="en-US" sz="4000" dirty="0"/>
              <a:t>goal</a:t>
            </a:r>
            <a:r>
              <a:rPr lang="en-US" sz="4000" dirty="0" smtClean="0"/>
              <a:t>*</a:t>
            </a:r>
          </a:p>
          <a:p>
            <a:pPr algn="ctr" eaLnBrk="0" fontAlgn="base" hangingPunct="0"/>
            <a:endParaRPr lang="en-US" sz="4000" dirty="0" smtClean="0"/>
          </a:p>
        </p:txBody>
      </p:sp>
      <p:pic>
        <p:nvPicPr>
          <p:cNvPr id="3" name="Picture 2" descr="C:\Users\Cinderella\AppData\Local\Temp\Temp1_TODB_Seal.zip\TODB_Seal\TODB_Seal_Web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15049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401807"/>
              </p:ext>
            </p:extLst>
          </p:nvPr>
        </p:nvGraphicFramePr>
        <p:xfrm>
          <a:off x="152400" y="609600"/>
          <a:ext cx="6781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4200" y="2286000"/>
            <a:ext cx="2197797" cy="27084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Water Conservation</a:t>
            </a:r>
          </a:p>
          <a:p>
            <a:pPr algn="ctr"/>
            <a:r>
              <a:rPr lang="en-US" sz="2000" dirty="0" smtClean="0"/>
              <a:t>Water Production Million Gallons (mg) for 2013, 2014, 2015 and </a:t>
            </a:r>
            <a:r>
              <a:rPr lang="en-US" sz="2000" dirty="0" smtClean="0"/>
              <a:t>2016</a:t>
            </a:r>
            <a:endParaRPr lang="en-US" sz="1500" dirty="0" smtClean="0"/>
          </a:p>
          <a:p>
            <a:pPr algn="ctr"/>
            <a:endParaRPr lang="en-US" sz="1500" dirty="0"/>
          </a:p>
          <a:p>
            <a:pPr algn="ctr"/>
            <a:endParaRPr lang="en-US" sz="1500" dirty="0"/>
          </a:p>
        </p:txBody>
      </p:sp>
      <p:pic>
        <p:nvPicPr>
          <p:cNvPr id="6" name="Picture 5" descr="C:\Users\Cinderella\AppData\Local\Temp\Temp1_TODB_Seal.zip\TODB_Seal\TODB_Seal_We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81200"/>
            <a:ext cx="8229600" cy="36317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/>
            <a:endParaRPr lang="en-US" sz="3000" dirty="0" smtClean="0"/>
          </a:p>
          <a:p>
            <a:pPr lvl="0" algn="ctr" eaLnBrk="0" fontAlgn="base" hangingPunct="0"/>
            <a:r>
              <a:rPr lang="en-US" sz="3000" dirty="0" smtClean="0"/>
              <a:t>Discovery Bay Conservation </a:t>
            </a:r>
            <a:r>
              <a:rPr lang="en-US" sz="3000" dirty="0"/>
              <a:t>Summary</a:t>
            </a:r>
            <a:r>
              <a:rPr lang="en-US" sz="3000" dirty="0" smtClean="0"/>
              <a:t>:</a:t>
            </a:r>
          </a:p>
          <a:p>
            <a:pPr lvl="0" algn="ctr" eaLnBrk="0" fontAlgn="base" hangingPunct="0"/>
            <a:endParaRPr lang="en-US" sz="3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June 2015 through January 2016 — 36.2% conservation, exceeding 32% conservation goal;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January conservation was 26.4% measurably better than the </a:t>
            </a:r>
            <a:r>
              <a:rPr lang="en-US" sz="2000" dirty="0" smtClean="0"/>
              <a:t>region but below the standard.</a:t>
            </a:r>
            <a:endParaRPr lang="en-US" sz="2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February </a:t>
            </a:r>
            <a:r>
              <a:rPr lang="en-US" sz="2000" dirty="0"/>
              <a:t>conservation </a:t>
            </a:r>
            <a:r>
              <a:rPr lang="en-US" sz="2000" dirty="0" smtClean="0"/>
              <a:t>was 35.1%</a:t>
            </a:r>
            <a:endParaRPr lang="en-US" sz="2000" dirty="0"/>
          </a:p>
          <a:p>
            <a:pPr lvl="0" eaLnBrk="0" fontAlgn="base" hangingPunct="0"/>
            <a:endParaRPr lang="en-US" sz="2000" dirty="0" smtClean="0">
              <a:solidFill>
                <a:srgbClr val="FF0000"/>
              </a:solidFill>
            </a:endParaRPr>
          </a:p>
          <a:p>
            <a:pPr lvl="0" eaLnBrk="0" fontAlgn="base" hangingPunct="0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C:\Users\Cinderella\AppData\Local\Temp\Temp1_TODB_Seal.zip\TODB_Seal\TODB_Seal_Web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9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76400"/>
            <a:ext cx="7391400" cy="30162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/>
            <a:endParaRPr lang="en-US" sz="3000" dirty="0" smtClean="0"/>
          </a:p>
          <a:p>
            <a:pPr algn="ctr" eaLnBrk="0" fontAlgn="base" hangingPunct="0"/>
            <a:r>
              <a:rPr lang="en-US" sz="3000" dirty="0" smtClean="0"/>
              <a:t>Snow Pack</a:t>
            </a:r>
          </a:p>
          <a:p>
            <a:pPr algn="ctr" eaLnBrk="0" fontAlgn="base" hangingPunct="0"/>
            <a:endParaRPr lang="en-US" sz="2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Reaches peak water content at the beginning of April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Relatively positive snow pack and water content reading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Snowpack depth and water content approximately 87% </a:t>
            </a:r>
            <a:r>
              <a:rPr lang="en-US" sz="2000" dirty="0" smtClean="0"/>
              <a:t>of average (statewide)</a:t>
            </a:r>
          </a:p>
          <a:p>
            <a:pPr lvl="0" eaLnBrk="0" fontAlgn="base" hangingPunct="0"/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41206" y="76200"/>
            <a:ext cx="4892993" cy="6756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3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/>
            <a:r>
              <a:rPr lang="en-US" sz="3000" dirty="0"/>
              <a:t>Northern Sierra </a:t>
            </a:r>
            <a:r>
              <a:rPr lang="en-US" sz="3000" dirty="0" smtClean="0"/>
              <a:t>Precipitation: 8 Station Index</a:t>
            </a:r>
          </a:p>
          <a:p>
            <a:pPr lvl="0" eaLnBrk="0" fontAlgn="base" hangingPunct="0"/>
            <a:r>
              <a:rPr lang="en-US" sz="3000" dirty="0" smtClean="0">
                <a:solidFill>
                  <a:srgbClr val="FF0000"/>
                </a:solidFill>
              </a:rPr>
              <a:t>State slide 15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29395"/>
            <a:ext cx="7969250" cy="6159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15283"/>
            <a:ext cx="8305800" cy="42473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/>
            <a:r>
              <a:rPr lang="en-US" sz="3000" dirty="0"/>
              <a:t>Continuing Drought and Conservation </a:t>
            </a:r>
            <a:r>
              <a:rPr lang="en-US" sz="3000" dirty="0" smtClean="0"/>
              <a:t>Concerns:</a:t>
            </a:r>
          </a:p>
          <a:p>
            <a:pPr lvl="0" eaLnBrk="0" fontAlgn="base" hangingPunct="0"/>
            <a:endParaRPr lang="en-US" sz="300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dirty="0" err="1"/>
              <a:t>DWR</a:t>
            </a:r>
            <a:r>
              <a:rPr lang="en-US" dirty="0"/>
              <a:t> cautions that one reasonable year doesn't undo 4 drought years;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All of Southern California is well below average precipitation;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dirty="0"/>
              <a:t>Groundwater levels throughout the state have dropped </a:t>
            </a:r>
            <a:r>
              <a:rPr lang="en-US" dirty="0" smtClean="0"/>
              <a:t>to historic </a:t>
            </a:r>
            <a:r>
              <a:rPr lang="en-US" dirty="0"/>
              <a:t>lows over the past 4 </a:t>
            </a:r>
            <a:r>
              <a:rPr lang="en-US" dirty="0" smtClean="0"/>
              <a:t>years.</a:t>
            </a:r>
            <a:endParaRPr lang="en-US" dirty="0" smtClean="0"/>
          </a:p>
          <a:p>
            <a:pPr lvl="0" eaLnBrk="0" fontAlgn="base" hangingPunct="0"/>
            <a:endParaRPr lang="en-US" dirty="0"/>
          </a:p>
          <a:p>
            <a:pPr eaLnBrk="0" fontAlgn="base" hangingPunct="0"/>
            <a:r>
              <a:rPr lang="en-US" dirty="0"/>
              <a:t>".. a warm and dry February has proved that we can't count on El Nino to save us. Californians </a:t>
            </a:r>
            <a:r>
              <a:rPr lang="en-US" dirty="0" smtClean="0"/>
              <a:t>have </a:t>
            </a:r>
            <a:r>
              <a:rPr lang="en-US" dirty="0"/>
              <a:t>risen to the occasion as never before. But we have to stay the course. We have to keep it up. (Felicia Marcus, State Water Resources Control Board Chair</a:t>
            </a:r>
            <a:r>
              <a:rPr lang="en-US" dirty="0" smtClean="0"/>
              <a:t>)</a:t>
            </a:r>
          </a:p>
          <a:p>
            <a:pPr eaLnBrk="0" fontAlgn="base" hangingPunct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7315200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3000" dirty="0"/>
              <a:t>State </a:t>
            </a:r>
            <a:r>
              <a:rPr lang="en-US" sz="3000" dirty="0" err="1"/>
              <a:t>DWR</a:t>
            </a:r>
            <a:r>
              <a:rPr lang="en-US" sz="3000" dirty="0"/>
              <a:t> Workshop Questions</a:t>
            </a:r>
            <a:r>
              <a:rPr lang="en-US" sz="3000" dirty="0" smtClean="0"/>
              <a:t>:</a:t>
            </a:r>
          </a:p>
          <a:p>
            <a:pPr algn="ctr" eaLnBrk="0" fontAlgn="base" hangingPunct="0"/>
            <a:endParaRPr lang="en-US" sz="3000" dirty="0"/>
          </a:p>
          <a:p>
            <a:pPr marL="342900" lvl="0" indent="-342900" eaLnBrk="0" fontAlgn="base" hangingPunct="0">
              <a:buFont typeface="+mj-lt"/>
              <a:buAutoNum type="alphaUcPeriod"/>
            </a:pPr>
            <a:r>
              <a:rPr lang="en-US" dirty="0"/>
              <a:t>What elements of the Emergency Regulations should be modified?</a:t>
            </a:r>
          </a:p>
          <a:p>
            <a:pPr marL="342900" lvl="0" indent="-342900" eaLnBrk="0" fontAlgn="base" hangingPunct="0">
              <a:buFont typeface="+mj-lt"/>
              <a:buAutoNum type="alphaUcPeriod"/>
            </a:pPr>
            <a:r>
              <a:rPr lang="en-US" dirty="0"/>
              <a:t>How should the state account for regional differences in precipitation?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To what extent should reliability of an urban water supplier affect emergency regulations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59791"/>
            <a:ext cx="7772400" cy="36009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Statewide </a:t>
            </a:r>
            <a:r>
              <a:rPr lang="en-US" sz="3000" dirty="0"/>
              <a:t>25% Conservation </a:t>
            </a:r>
            <a:r>
              <a:rPr lang="en-US" sz="3000" dirty="0" smtClean="0"/>
              <a:t>Goal</a:t>
            </a:r>
          </a:p>
          <a:p>
            <a:pPr lvl="0" eaLnBrk="0" fontAlgn="base" hangingPunct="0"/>
            <a:endParaRPr lang="en-US" sz="3000" dirty="0"/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Reduction standard set from 8% to 36%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Cumulative Statewide Reduction — 24.8% through January, 2016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1.147 </a:t>
            </a:r>
            <a:r>
              <a:rPr lang="en-US" sz="2000" dirty="0"/>
              <a:t>million acre-feet of water saved as compared to the same months (June — January) of 2013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96% toward meeting cumulative savings </a:t>
            </a:r>
            <a:r>
              <a:rPr lang="en-US" sz="2000" dirty="0" smtClean="0"/>
              <a:t>goal</a:t>
            </a:r>
          </a:p>
          <a:p>
            <a:pPr lvl="0" eaLnBrk="0" fontAlgn="base" hangingPunct="0"/>
            <a:endParaRPr lang="en-US" sz="2000" dirty="0" smtClean="0"/>
          </a:p>
          <a:p>
            <a:pPr lvl="0" eaLnBrk="0" fontAlgn="base" hangingPunct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00200"/>
            <a:ext cx="7620000" cy="36317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/>
            <a:endParaRPr lang="en-US" sz="3000" dirty="0" smtClean="0"/>
          </a:p>
          <a:p>
            <a:pPr lvl="0" algn="ctr" eaLnBrk="0" fontAlgn="base" hangingPunct="0"/>
            <a:r>
              <a:rPr lang="en-US" sz="3000" dirty="0" smtClean="0"/>
              <a:t>Communities </a:t>
            </a:r>
            <a:r>
              <a:rPr lang="en-US" sz="3000" dirty="0"/>
              <a:t>Achieving Reductions</a:t>
            </a:r>
            <a:r>
              <a:rPr lang="en-US" sz="3000" dirty="0" smtClean="0"/>
              <a:t>:</a:t>
            </a:r>
          </a:p>
          <a:p>
            <a:pPr lvl="0" algn="ctr" eaLnBrk="0" fontAlgn="base" hangingPunct="0"/>
            <a:endParaRPr lang="en-US" sz="300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411 urban water suppliers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234 or 58% have exceeded or are within 1% of achieving goal;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71 or 18% are 1 to 5% from achieving goal;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88 or 22% are 5 to 15% from achieving goal;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8 are more than </a:t>
            </a:r>
            <a:r>
              <a:rPr lang="en-US" sz="2000" dirty="0" smtClean="0"/>
              <a:t>15% from </a:t>
            </a:r>
            <a:r>
              <a:rPr lang="en-US" sz="2000" dirty="0"/>
              <a:t>achieving their goal</a:t>
            </a:r>
            <a:r>
              <a:rPr lang="en-US" sz="2000" dirty="0" smtClean="0"/>
              <a:t>.</a:t>
            </a:r>
          </a:p>
          <a:p>
            <a:pPr lvl="0" eaLnBrk="0" fontAlgn="base" hangingPunct="0"/>
            <a:endParaRPr lang="en-US" sz="2000" dirty="0" smtClean="0"/>
          </a:p>
          <a:p>
            <a:pPr lvl="0" eaLnBrk="0" fontAlgn="base" hangingPunct="0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/>
            <a:r>
              <a:rPr lang="en-US" sz="3000" dirty="0"/>
              <a:t>Conservation </a:t>
            </a:r>
            <a:r>
              <a:rPr lang="en-US" sz="3000" dirty="0" smtClean="0"/>
              <a:t>Compliance</a:t>
            </a:r>
          </a:p>
          <a:p>
            <a:pPr lvl="0" algn="ctr" eaLnBrk="0" fontAlgn="base" hangingPunct="0"/>
            <a:r>
              <a:rPr lang="en-US" sz="3000" dirty="0" smtClean="0"/>
              <a:t>Suppliers </a:t>
            </a:r>
            <a:r>
              <a:rPr lang="en-US" sz="3000" dirty="0"/>
              <a:t>reporting by Compliance </a:t>
            </a:r>
            <a:r>
              <a:rPr lang="en-US" sz="3000" dirty="0" smtClean="0"/>
              <a:t>Priorities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0" y="1729339"/>
            <a:ext cx="8500552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12655"/>
            <a:ext cx="8001000" cy="332398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/>
            <a:endParaRPr lang="en-US" sz="3000" dirty="0" smtClean="0"/>
          </a:p>
          <a:p>
            <a:pPr lvl="0" algn="ctr" eaLnBrk="0" fontAlgn="base" hangingPunct="0"/>
            <a:r>
              <a:rPr lang="en-US" sz="3000" dirty="0" smtClean="0"/>
              <a:t>January </a:t>
            </a:r>
            <a:r>
              <a:rPr lang="en-US" sz="3000" dirty="0"/>
              <a:t>Conservation</a:t>
            </a:r>
            <a:r>
              <a:rPr lang="en-US" sz="3000" dirty="0" smtClean="0"/>
              <a:t>:</a:t>
            </a:r>
          </a:p>
          <a:p>
            <a:pPr lvl="0" algn="ctr" eaLnBrk="0" fontAlgn="base" hangingPunct="0"/>
            <a:endParaRPr lang="en-US" sz="3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January 2016 saw the </a:t>
            </a:r>
            <a:r>
              <a:rPr lang="en-US" sz="2000" dirty="0" smtClean="0"/>
              <a:t>lowest </a:t>
            </a:r>
            <a:r>
              <a:rPr lang="en-US" sz="2000" dirty="0"/>
              <a:t>level of water supplier compliance to date with only 58% </a:t>
            </a:r>
            <a:r>
              <a:rPr lang="en-US" sz="2000" dirty="0" smtClean="0"/>
              <a:t>meeting </a:t>
            </a:r>
            <a:r>
              <a:rPr lang="en-US" sz="2000" dirty="0"/>
              <a:t>the standard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Statewide </a:t>
            </a:r>
            <a:r>
              <a:rPr lang="en-US" sz="2000" dirty="0"/>
              <a:t>average water use for January was the lowest on record at 61 residential gallons/day</a:t>
            </a:r>
            <a:r>
              <a:rPr lang="en-US" sz="2000" dirty="0" smtClean="0"/>
              <a:t>.</a:t>
            </a:r>
          </a:p>
          <a:p>
            <a:pPr lvl="0" eaLnBrk="0" fontAlgn="base" hangingPunct="0"/>
            <a:endParaRPr lang="en-US" sz="2000" dirty="0" smtClean="0"/>
          </a:p>
          <a:p>
            <a:pPr lvl="0" eaLnBrk="0" fontAlgn="base" hangingPunct="0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049" y="228600"/>
            <a:ext cx="5346551" cy="1219200"/>
          </a:xfrm>
        </p:spPr>
        <p:txBody>
          <a:bodyPr/>
          <a:lstStyle/>
          <a:p>
            <a:pPr algn="ctr"/>
            <a:r>
              <a:rPr lang="en-US" sz="3000" dirty="0"/>
              <a:t>Water </a:t>
            </a:r>
            <a:r>
              <a:rPr lang="en-US" sz="3000" dirty="0" smtClean="0"/>
              <a:t>Conservation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Water Production Million Gallons (mg</a:t>
            </a:r>
            <a:r>
              <a:rPr lang="en-US" sz="2000" dirty="0" smtClean="0"/>
              <a:t>) for 2013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741995"/>
              </p:ext>
            </p:extLst>
          </p:nvPr>
        </p:nvGraphicFramePr>
        <p:xfrm>
          <a:off x="8823" y="16764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:\Users\Cinderella\AppData\Local\Temp\Temp1_TODB_Seal.zip\TODB_Seal\TODB_Seal_We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43061"/>
              </p:ext>
            </p:extLst>
          </p:nvPr>
        </p:nvGraphicFramePr>
        <p:xfrm>
          <a:off x="228600" y="160106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76200"/>
            <a:ext cx="495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Water Conservation</a:t>
            </a:r>
          </a:p>
          <a:p>
            <a:pPr algn="ctr"/>
            <a:r>
              <a:rPr lang="en-US" sz="2000" dirty="0" smtClean="0"/>
              <a:t>Water Production Million Gallons (mg) for 2013 and 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C:\Users\Cinderella\AppData\Local\Temp\Temp1_TODB_Seal.zip\TODB_Seal\TODB_Seal_We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839764"/>
              </p:ext>
            </p:extLst>
          </p:nvPr>
        </p:nvGraphicFramePr>
        <p:xfrm>
          <a:off x="76200" y="16002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2286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 smtClean="0"/>
              <a:t>Water Conservation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Water Production Million Gallons (mg) for 2013, 2014, and 2015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C:\Users\Cinderella\AppData\Local\Temp\Temp1_TODB_Seal.zip\TODB_Seal\TODB_Seal_We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182091"/>
              </p:ext>
            </p:extLst>
          </p:nvPr>
        </p:nvGraphicFramePr>
        <p:xfrm>
          <a:off x="180875" y="16002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133600" y="2020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 smtClean="0"/>
              <a:t>Water Conservation</a:t>
            </a:r>
          </a:p>
          <a:p>
            <a:pPr algn="ctr"/>
            <a:r>
              <a:rPr lang="en-US" sz="2000" dirty="0" smtClean="0"/>
              <a:t>Water Production Million Gallons (mg) for 2013, 2014, 2015 and 2016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1F48-AD0B-4605-AACE-B2F2DC77DA9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C:\Users\Cinderella\AppData\Local\Temp\Temp1_TODB_Seal.zip\TODB_Seal\TODB_Seal_We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2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573</TotalTime>
  <Words>404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Conservation Water Production Million Gallons (mg) for 2013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Conservation  Water Production Million Gallons (mg) for 2013</dc:title>
  <dc:creator>Cinderella</dc:creator>
  <cp:lastModifiedBy>Cinderella</cp:lastModifiedBy>
  <cp:revision>44</cp:revision>
  <cp:lastPrinted>2016-04-06T20:16:11Z</cp:lastPrinted>
  <dcterms:created xsi:type="dcterms:W3CDTF">2016-04-04T22:33:08Z</dcterms:created>
  <dcterms:modified xsi:type="dcterms:W3CDTF">2016-04-06T20:35:59Z</dcterms:modified>
</cp:coreProperties>
</file>