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23" r:id="rId2"/>
    <p:sldId id="400" r:id="rId3"/>
    <p:sldId id="357" r:id="rId4"/>
    <p:sldId id="382" r:id="rId5"/>
    <p:sldId id="377" r:id="rId6"/>
    <p:sldId id="401" r:id="rId7"/>
    <p:sldId id="379" r:id="rId8"/>
    <p:sldId id="404" r:id="rId9"/>
    <p:sldId id="359" r:id="rId10"/>
    <p:sldId id="366" r:id="rId11"/>
    <p:sldId id="365" r:id="rId12"/>
    <p:sldId id="408" r:id="rId13"/>
    <p:sldId id="338" r:id="rId14"/>
    <p:sldId id="405" r:id="rId15"/>
    <p:sldId id="406" r:id="rId16"/>
    <p:sldId id="407" r:id="rId17"/>
    <p:sldId id="383" r:id="rId18"/>
    <p:sldId id="391" r:id="rId19"/>
    <p:sldId id="392" r:id="rId20"/>
    <p:sldId id="402" r:id="rId21"/>
    <p:sldId id="403" r:id="rId22"/>
    <p:sldId id="385" r:id="rId23"/>
    <p:sldId id="393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6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74" d="100"/>
          <a:sy n="74" d="100"/>
        </p:scale>
        <p:origin x="-486" y="-78"/>
      </p:cViewPr>
      <p:guideLst>
        <p:guide orient="horz" pos="220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_pe2900\public\John%20Fawcett\Discovery%20Bay\Urban%20Water%20Management%20Plan%20Information%201995%20from%20Virgil%20Jan%202012\Tables%20for%20UWMP\UWMP%20Tables%20section%20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Current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82-4F59-A339-2972C6F57F5F}"/>
              </c:ext>
            </c:extLst>
          </c:dPt>
          <c:dPt>
            <c:idx val="1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82-4F59-A339-2972C6F57F5F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82-4F59-A339-2972C6F57F5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82-4F59-A339-2972C6F57F5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82-4F59-A339-2972C6F57F5F}"/>
              </c:ext>
            </c:extLst>
          </c:dPt>
          <c:dLbls>
            <c:dLbl>
              <c:idx val="0"/>
              <c:layout>
                <c:manualLayout>
                  <c:x val="-0.16704202650942029"/>
                  <c:y val="-0.211922508709469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82-4F59-A339-2972C6F57F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65375977487372E-2"/>
                  <c:y val="4.811568516685039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82-4F59-A339-2972C6F57F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524574752394611E-2"/>
                  <c:y val="-5.0473721108267415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Commercial/Inst *</a:t>
                    </a:r>
                    <a:r>
                      <a:rPr lang="en-US" dirty="0"/>
                      <a:t>
3%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82-4F59-A339-2972C6F57F5F}"/>
                </c:ext>
                <c:ext xmlns:c15="http://schemas.microsoft.com/office/drawing/2012/chart" uri="{CE6537A1-D6FC-4f65-9D91-7224C49458BB}">
                  <c15:layout>
                    <c:manualLayout>
                      <c:w val="0.25185806238044361"/>
                      <c:h val="0.1116037486847715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014438246471705"/>
                  <c:y val="0.1147452487558327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 smtClean="0"/>
                      <a:t>Irrigation</a:t>
                    </a:r>
                    <a:r>
                      <a:rPr lang="en-US" sz="1400" dirty="0"/>
                      <a:t>
13%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82-4F59-A339-2972C6F57F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295236988951789E-2"/>
                  <c:y val="0.16250168695591941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82-4F59-A339-2972C6F57F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Sheet2!$B$9:$B$13</c:f>
              <c:strCache>
                <c:ptCount val="5"/>
                <c:pt idx="0">
                  <c:v>Single family</c:v>
                </c:pt>
                <c:pt idx="1">
                  <c:v>Multi-family</c:v>
                </c:pt>
                <c:pt idx="2">
                  <c:v>Comm/Inst</c:v>
                </c:pt>
                <c:pt idx="3">
                  <c:v>Landscape</c:v>
                </c:pt>
                <c:pt idx="4">
                  <c:v>Losses</c:v>
                </c:pt>
              </c:strCache>
            </c:strRef>
          </c:cat>
          <c:val>
            <c:numRef>
              <c:f>Sheet2!$G$9:$G$13</c:f>
              <c:numCache>
                <c:formatCode>#,##0_);[Red]\(#,##0\)</c:formatCode>
                <c:ptCount val="5"/>
                <c:pt idx="0">
                  <c:v>939.79979444964579</c:v>
                </c:pt>
                <c:pt idx="1">
                  <c:v>28.846975778092634</c:v>
                </c:pt>
                <c:pt idx="2">
                  <c:v>36.564872960000002</c:v>
                </c:pt>
                <c:pt idx="3">
                  <c:v>170.89016064367814</c:v>
                </c:pt>
                <c:pt idx="4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82-4F59-A339-2972C6F57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0.75028</cdr:x>
      <cdr:y>0.09207</cdr:y>
    </cdr:from>
    <cdr:to>
      <cdr:x>0.9549</cdr:x>
      <cdr:y>0.73166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019800" y="385465"/>
          <a:ext cx="1641796" cy="2677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Annual Totals</a:t>
          </a:r>
        </a:p>
        <a:p xmlns:a="http://schemas.openxmlformats.org/drawingml/2006/main">
          <a:endParaRPr lang="en-US" sz="1400" dirty="0" smtClean="0"/>
        </a:p>
        <a:p xmlns:a="http://schemas.openxmlformats.org/drawingml/2006/main">
          <a:r>
            <a:rPr lang="en-US" sz="1400" dirty="0" smtClean="0"/>
            <a:t>2000 = 808 MGY</a:t>
          </a:r>
        </a:p>
        <a:p xmlns:a="http://schemas.openxmlformats.org/drawingml/2006/main">
          <a:r>
            <a:rPr lang="en-US" sz="1400" dirty="0" smtClean="0"/>
            <a:t>…</a:t>
          </a:r>
        </a:p>
        <a:p xmlns:a="http://schemas.openxmlformats.org/drawingml/2006/main">
          <a:r>
            <a:rPr lang="en-US" sz="1400" dirty="0" smtClean="0"/>
            <a:t>2010 = 1306 MGY</a:t>
          </a:r>
        </a:p>
        <a:p xmlns:a="http://schemas.openxmlformats.org/drawingml/2006/main">
          <a:r>
            <a:rPr lang="en-US" sz="1400" dirty="0" smtClean="0"/>
            <a:t>2011 = 1173 MGY</a:t>
          </a:r>
        </a:p>
        <a:p xmlns:a="http://schemas.openxmlformats.org/drawingml/2006/main">
          <a:r>
            <a:rPr lang="en-US" sz="1400" dirty="0" smtClean="0"/>
            <a:t>2012 = 1218 MGY</a:t>
          </a:r>
        </a:p>
        <a:p xmlns:a="http://schemas.openxmlformats.org/drawingml/2006/main">
          <a:r>
            <a:rPr lang="en-US" sz="1400" dirty="0" smtClean="0"/>
            <a:t>2013 = 1286 MGY</a:t>
          </a:r>
        </a:p>
        <a:p xmlns:a="http://schemas.openxmlformats.org/drawingml/2006/main">
          <a:r>
            <a:rPr lang="en-US" sz="1400" dirty="0" smtClean="0"/>
            <a:t>2014 = 1129 MGY</a:t>
          </a:r>
        </a:p>
        <a:p xmlns:a="http://schemas.openxmlformats.org/drawingml/2006/main">
          <a:r>
            <a:rPr lang="en-US" sz="1400" dirty="0" smtClean="0"/>
            <a:t>2015 = </a:t>
          </a:r>
          <a:r>
            <a:rPr lang="en-US" sz="1400" dirty="0" smtClean="0"/>
            <a:t>851 MGY</a:t>
          </a:r>
          <a:endParaRPr lang="en-US" sz="1400" dirty="0" smtClean="0"/>
        </a:p>
        <a:p xmlns:a="http://schemas.openxmlformats.org/drawingml/2006/main">
          <a:endParaRPr lang="en-US" sz="1400" dirty="0" smtClean="0"/>
        </a:p>
        <a:p xmlns:a="http://schemas.openxmlformats.org/drawingml/2006/main"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40C988-D338-4FF0-827D-5DC76FA4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7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28988"/>
            <a:ext cx="68167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A5292DF-63F9-44F8-8181-A5CC5FA0A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8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7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2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2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554EE1-CE0B-4588-9495-A906C9D6B441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787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2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5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2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7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292DF-63F9-44F8-8181-A5CC5FA0A4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2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:\Meryl\LSCE\LSCE logos\LSCE logo transparent copy.gi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Tx/>
              <a:buNone/>
              <a:defRPr sz="2400">
                <a:solidFill>
                  <a:srgbClr val="6699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30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83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1924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6197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03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981200"/>
            <a:ext cx="75438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93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695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95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51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695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981200"/>
            <a:ext cx="3695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152900"/>
            <a:ext cx="3695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6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32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6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56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82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56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629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04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50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dirty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dirty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Line 1030"/>
          <p:cNvSpPr>
            <a:spLocks noChangeShapeType="1"/>
          </p:cNvSpPr>
          <p:nvPr/>
        </p:nvSpPr>
        <p:spPr bwMode="auto">
          <a:xfrm>
            <a:off x="838200" y="1600200"/>
            <a:ext cx="7696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031" descr="Y:\Meryl\LSCE\LSCE logos\LSCE logo transparent copy.gif"/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over Page2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685800" y="2801937"/>
            <a:ext cx="803116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Town of Discovery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Bay </a:t>
            </a:r>
            <a:endParaRPr lang="en-US" altLang="en-US" sz="2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Community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Services District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Public Hearing to Review and Adopt the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2010 Urban Water Management Plan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January 6, 2016</a:t>
            </a:r>
            <a:endParaRPr lang="en-US" alt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6" y="5766286"/>
            <a:ext cx="34432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escription: C:\Users\Cinderella\AppData\Local\Temp\Temp1_TODB_Seal.zip\TODB_Seal\TODB_Seal_We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93" y="1345098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31429" y="1828800"/>
            <a:ext cx="27432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smtClean="0"/>
              <a:t>Regional Targets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80" y="1627091"/>
            <a:ext cx="600472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800600" y="4800600"/>
            <a:ext cx="1371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514600"/>
            <a:ext cx="2119348" cy="31393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San Joaquin River Region</a:t>
            </a:r>
          </a:p>
          <a:p>
            <a:pPr marL="0" indent="0" algn="ctr">
              <a:buFontTx/>
              <a:buNone/>
            </a:pPr>
            <a:endParaRPr lang="en-US" altLang="en-US" sz="1800" dirty="0" smtClean="0"/>
          </a:p>
          <a:p>
            <a:pPr marL="0" indent="0" algn="ctr">
              <a:buFontTx/>
              <a:buNone/>
            </a:pPr>
            <a:r>
              <a:rPr lang="en-US" altLang="en-US" sz="1600" u="sng" dirty="0" smtClean="0">
                <a:solidFill>
                  <a:schemeClr val="tx2"/>
                </a:solidFill>
              </a:rPr>
              <a:t>Baseline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248 GPCD</a:t>
            </a:r>
          </a:p>
          <a:p>
            <a:pPr marL="0" indent="0" algn="ctr">
              <a:buFontTx/>
              <a:buNone/>
            </a:pPr>
            <a:endParaRPr lang="en-US" altLang="en-US" sz="160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600" u="sng" dirty="0" smtClean="0">
                <a:solidFill>
                  <a:schemeClr val="tx2"/>
                </a:solidFill>
              </a:rPr>
              <a:t>2015 Interim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211 GPCD</a:t>
            </a:r>
          </a:p>
          <a:p>
            <a:pPr marL="0" indent="0" algn="ctr">
              <a:buFontTx/>
              <a:buNone/>
            </a:pPr>
            <a:endParaRPr lang="en-US" altLang="en-US" sz="160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600" u="sng" dirty="0" smtClean="0">
                <a:solidFill>
                  <a:schemeClr val="tx2"/>
                </a:solidFill>
              </a:rPr>
              <a:t>2020 Goal</a:t>
            </a:r>
          </a:p>
          <a:p>
            <a:pPr marL="0" indent="0" algn="ctr"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174 GPCD</a:t>
            </a:r>
          </a:p>
          <a:p>
            <a:endParaRPr lang="en-US" sz="1600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957548" y="4084261"/>
            <a:ext cx="2147852" cy="716339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288274" y="5067300"/>
            <a:ext cx="12192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2</a:t>
            </a:r>
            <a:r>
              <a:rPr lang="en-US" sz="2800" dirty="0" smtClean="0"/>
              <a:t>. W</a:t>
            </a:r>
            <a:r>
              <a:rPr lang="en-US" altLang="en-US" sz="2800" dirty="0" smtClean="0"/>
              <a:t>ater Use Reduction Target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627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98500" y="1828800"/>
            <a:ext cx="5867400" cy="45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smtClean="0"/>
              <a:t>Comparison with other nearby agencies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53491"/>
              </p:ext>
            </p:extLst>
          </p:nvPr>
        </p:nvGraphicFramePr>
        <p:xfrm>
          <a:off x="762000" y="2362198"/>
          <a:ext cx="7620000" cy="3797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4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13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Near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b</a:t>
                      </a:r>
                      <a:r>
                        <a:rPr lang="en-US" sz="1200" b="1" u="none" strike="noStrike" dirty="0" smtClean="0">
                          <a:effectLst/>
                        </a:rPr>
                        <a:t>y Urban </a:t>
                      </a:r>
                      <a:r>
                        <a:rPr lang="en-US" sz="1200" b="1" u="none" strike="noStrike" dirty="0">
                          <a:effectLst/>
                        </a:rPr>
                        <a:t>Water </a:t>
                      </a:r>
                      <a:r>
                        <a:rPr lang="en-US" sz="1200" b="1" u="none" strike="noStrike" dirty="0" smtClean="0">
                          <a:effectLst/>
                        </a:rPr>
                        <a:t>Suppliers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Target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</a:rPr>
                        <a:t> Baseline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Population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Baseline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GPCD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Target </a:t>
                      </a:r>
                      <a:br>
                        <a:rPr lang="en-US" sz="1200" b="1" u="none" strike="noStrike">
                          <a:effectLst/>
                        </a:rPr>
                      </a:br>
                      <a:r>
                        <a:rPr lang="en-US" sz="1200" b="1" u="none" strike="noStrike">
                          <a:effectLst/>
                        </a:rPr>
                        <a:t>GPCD 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Target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GPCD 2020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Town of Discovery Bay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Method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11,768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Brentwood  City of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41,881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</a:t>
                      </a:r>
                      <a:r>
                        <a:rPr lang="en-US" sz="1200" u="none" strike="noStrike" dirty="0" err="1">
                          <a:effectLst/>
                        </a:rPr>
                        <a:t>Banos</a:t>
                      </a:r>
                      <a:r>
                        <a:rPr lang="en-US" sz="1200" u="none" strike="noStrike" dirty="0">
                          <a:effectLst/>
                        </a:rPr>
                        <a:t>, City of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30,304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Tracy  City of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57,054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Stockton  City of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146,896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Antioch  City of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96,443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California Water </a:t>
                      </a:r>
                      <a:r>
                        <a:rPr lang="en-US" sz="1200" u="none" strike="noStrike" dirty="0" smtClean="0">
                          <a:effectLst/>
                        </a:rPr>
                        <a:t>- Stockton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161,432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Diablo Water District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Method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23,717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SAN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JOAQUIN REGIONAL GOALS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</a:rPr>
                        <a:t>N/A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011" marR="7011" marT="701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2</a:t>
            </a:r>
            <a:r>
              <a:rPr lang="en-US" sz="2800" dirty="0" smtClean="0"/>
              <a:t>. W</a:t>
            </a:r>
            <a:r>
              <a:rPr lang="en-US" altLang="en-US" sz="2800" dirty="0" smtClean="0"/>
              <a:t>ater Use Reduction Target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00106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9525"/>
            <a:ext cx="8780617" cy="678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98500" y="1828800"/>
            <a:ext cx="22733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000" dirty="0" smtClean="0"/>
              <a:t>Graph of Population &amp; Production</a:t>
            </a:r>
          </a:p>
          <a:p>
            <a:pPr marL="0" indent="0">
              <a:buFontTx/>
              <a:buNone/>
            </a:pPr>
            <a:endParaRPr lang="en-US" altLang="en-US" sz="2000" dirty="0" smtClean="0"/>
          </a:p>
          <a:p>
            <a:pPr marL="0" indent="0">
              <a:buFontTx/>
              <a:buNone/>
            </a:pPr>
            <a:r>
              <a:rPr lang="en-US" altLang="en-US" sz="2000" dirty="0" smtClean="0">
                <a:latin typeface="+mj-lt"/>
              </a:rPr>
              <a:t>Population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17% Growth to 2020</a:t>
            </a: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37% Growth to 2035</a:t>
            </a:r>
          </a:p>
          <a:p>
            <a:pPr marL="0" indent="0">
              <a:buFontTx/>
              <a:buNone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000" dirty="0" smtClean="0">
                <a:latin typeface="+mj-lt"/>
              </a:rPr>
              <a:t>Master Plan</a:t>
            </a:r>
            <a:endParaRPr lang="en-US" altLang="en-US" sz="2000" dirty="0">
              <a:latin typeface="+mj-lt"/>
            </a:endParaRP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Follows historic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2000" dirty="0" smtClean="0"/>
          </a:p>
          <a:p>
            <a:pPr marL="0" indent="0">
              <a:buFontTx/>
              <a:buNone/>
            </a:pPr>
            <a:r>
              <a:rPr lang="en-US" altLang="en-US" sz="2000" dirty="0" smtClean="0">
                <a:latin typeface="+mj-lt"/>
              </a:rPr>
              <a:t>UWMP</a:t>
            </a:r>
            <a:endParaRPr lang="en-US" altLang="en-US" sz="2000" dirty="0">
              <a:latin typeface="+mj-lt"/>
            </a:endParaRPr>
          </a:p>
          <a:p>
            <a:pPr marL="0" indent="0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20% by 2020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US" altLang="en-US" sz="2000" dirty="0"/>
          </a:p>
          <a:p>
            <a:pPr marL="0" indent="0">
              <a:buFontTx/>
              <a:buNone/>
            </a:pPr>
            <a:endParaRPr lang="en-US" altLang="en-US" sz="2000" dirty="0"/>
          </a:p>
          <a:p>
            <a:pPr marL="0" indent="0">
              <a:buFontTx/>
              <a:buNone/>
            </a:pPr>
            <a:endParaRPr lang="en-US" alt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88378" y="1064830"/>
            <a:ext cx="182774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Master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4419600"/>
            <a:ext cx="279804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Urban Water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Management Plan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16122" y="1295663"/>
            <a:ext cx="1651278" cy="61654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V="1">
            <a:off x="4751823" y="2743200"/>
            <a:ext cx="1191777" cy="16764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952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 smtClean="0"/>
              <a:t>3. </a:t>
            </a:r>
            <a:r>
              <a:rPr lang="en-US" altLang="en-US" sz="2800" dirty="0" smtClean="0"/>
              <a:t>Demand Management Measures</a:t>
            </a:r>
            <a:endParaRPr lang="en-US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14 DMMs defined in the UWMP Act that must be considered. They were defined by the CUWCC</a:t>
            </a:r>
          </a:p>
          <a:p>
            <a:endParaRPr lang="en-US" dirty="0"/>
          </a:p>
          <a:p>
            <a:r>
              <a:rPr lang="en-US" dirty="0" smtClean="0"/>
              <a:t>DMMs that are not planned to be implemented must be supported by a cost-to-benefit analysis. 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altLang="en-US" sz="2800" dirty="0" smtClean="0"/>
              <a:t>Demand Management Measures</a:t>
            </a:r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programs for single-family residential and multifamily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customers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plumbing retrofit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audits, leak detection, and repair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Metering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commodity rates for all new connections and retrofit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connections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 conservation programs and incentives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High-efficiency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 machine rebate programs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programs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programs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for commercial, industrial, and institutional accounts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programs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coordinator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prohibition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ultra-low-flush toilet replacement programs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altLang="en-US" sz="2800" dirty="0" smtClean="0"/>
              <a:t>Demand Management Measures</a:t>
            </a:r>
            <a:endParaRPr lang="en-US" alt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25265"/>
              </p:ext>
            </p:extLst>
          </p:nvPr>
        </p:nvGraphicFramePr>
        <p:xfrm>
          <a:off x="0" y="1600200"/>
          <a:ext cx="9143999" cy="52578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12203">
                  <a:extLst>
                    <a:ext uri="{9D8B030D-6E8A-4147-A177-3AD203B41FA5}">
                      <a16:colId xmlns:a16="http://schemas.microsoft.com/office/drawing/2014/main" xmlns="" val="448432375"/>
                    </a:ext>
                  </a:extLst>
                </a:gridCol>
                <a:gridCol w="3332135">
                  <a:extLst>
                    <a:ext uri="{9D8B030D-6E8A-4147-A177-3AD203B41FA5}">
                      <a16:colId xmlns:a16="http://schemas.microsoft.com/office/drawing/2014/main" xmlns="" val="2375905771"/>
                    </a:ext>
                  </a:extLst>
                </a:gridCol>
                <a:gridCol w="3099661">
                  <a:extLst>
                    <a:ext uri="{9D8B030D-6E8A-4147-A177-3AD203B41FA5}">
                      <a16:colId xmlns:a16="http://schemas.microsoft.com/office/drawing/2014/main" xmlns="" val="3445537930"/>
                    </a:ext>
                  </a:extLst>
                </a:gridCol>
              </a:tblGrid>
              <a:tr h="413318">
                <a:tc>
                  <a:txBody>
                    <a:bodyPr/>
                    <a:lstStyle/>
                    <a:p>
                      <a:r>
                        <a:rPr lang="en-US" dirty="0" smtClean="0"/>
                        <a:t>Foundational DMMs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 /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Savings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0799188"/>
                  </a:ext>
                </a:extLst>
              </a:tr>
              <a:tr h="597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Metering with commodity rates for all connections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Retrofit</a:t>
                      </a:r>
                      <a:r>
                        <a:rPr lang="en-US" sz="1400" baseline="0" dirty="0" smtClean="0"/>
                        <a:t> existing services 2016-2018</a:t>
                      </a:r>
                    </a:p>
                    <a:p>
                      <a:r>
                        <a:rPr lang="en-US" sz="1400" baseline="0" dirty="0" smtClean="0"/>
                        <a:t>Apply commodity rates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 to 20% reduction in residential use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02226820"/>
                  </a:ext>
                </a:extLst>
              </a:tr>
              <a:tr h="65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Conservation pricing</a:t>
                      </a:r>
                      <a:r>
                        <a:rPr lang="en-US" sz="1400" i="1" dirty="0" smtClean="0"/>
                        <a:t>(revenues from volumetric</a:t>
                      </a:r>
                      <a:r>
                        <a:rPr lang="en-US" sz="1400" i="1" baseline="0" dirty="0" smtClean="0"/>
                        <a:t> vs. fixed rate)</a:t>
                      </a:r>
                      <a:endParaRPr lang="en-US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Uniform/tiered</a:t>
                      </a:r>
                      <a:r>
                        <a:rPr lang="en-US" sz="1400" baseline="0" dirty="0" smtClean="0"/>
                        <a:t> rate structure t</a:t>
                      </a:r>
                      <a:r>
                        <a:rPr lang="en-US" sz="1400" dirty="0" smtClean="0"/>
                        <a:t>o be assessed after</a:t>
                      </a:r>
                      <a:r>
                        <a:rPr lang="en-US" sz="1400" baseline="0" dirty="0" smtClean="0"/>
                        <a:t> meters in 2018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Included</a:t>
                      </a:r>
                      <a:r>
                        <a:rPr lang="en-US" sz="1400" baseline="0" dirty="0" smtClean="0"/>
                        <a:t> in the 20% above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787617"/>
                  </a:ext>
                </a:extLst>
              </a:tr>
              <a:tr h="746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water audits, leak detection, and repair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Ongoing:</a:t>
                      </a:r>
                      <a:r>
                        <a:rPr lang="en-US" sz="1400" baseline="0" dirty="0" smtClean="0"/>
                        <a:t> visual monitoring and repair. Improve auditing after meters in 2018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7-12% water losses estimated</a:t>
                      </a:r>
                    </a:p>
                    <a:p>
                      <a:r>
                        <a:rPr lang="en-US" sz="1400" dirty="0" smtClean="0"/>
                        <a:t>Potential savings of 6% based on planned mainline</a:t>
                      </a:r>
                      <a:r>
                        <a:rPr lang="en-US" sz="1400" baseline="0" dirty="0" smtClean="0"/>
                        <a:t> replacements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78288736"/>
                  </a:ext>
                </a:extLst>
              </a:tr>
              <a:tr h="528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Public information programs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Ongoing: bill inserts, ads, web links, message board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Un-quantifiable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0699839"/>
                  </a:ext>
                </a:extLst>
              </a:tr>
              <a:tr h="528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School education programs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 – ongoing: develop educational</a:t>
                      </a:r>
                      <a:r>
                        <a:rPr lang="en-US" sz="1400" baseline="0" dirty="0" smtClean="0"/>
                        <a:t> materials for local schools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Un-quantifiable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9963885"/>
                  </a:ext>
                </a:extLst>
              </a:tr>
              <a:tr h="512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Wholesale agency programs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(N/A – TODB does not have wholesale)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(N/A)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0880227"/>
                  </a:ext>
                </a:extLst>
              </a:tr>
              <a:tr h="528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Water conservation coordinator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 – ongoing (i.e. Water/Wastewater</a:t>
                      </a:r>
                      <a:r>
                        <a:rPr lang="en-US" sz="1400" baseline="0" dirty="0" smtClean="0"/>
                        <a:t> Manager)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Un-quantifiable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1022605"/>
                  </a:ext>
                </a:extLst>
              </a:tr>
              <a:tr h="74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Water waste prohibition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 – ongoing: ordinances for reducing waste during drought, consider</a:t>
                      </a:r>
                      <a:r>
                        <a:rPr lang="en-US" sz="1400" baseline="0" dirty="0" smtClean="0"/>
                        <a:t> landscape ordinance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– 50% depending on stage</a:t>
                      </a:r>
                      <a:r>
                        <a:rPr lang="en-US" sz="1400" baseline="0" dirty="0" smtClean="0"/>
                        <a:t> of emergency (e.g. current drought is 25%)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8647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3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altLang="en-US" sz="2800" dirty="0" smtClean="0"/>
              <a:t>Demand Management Measures</a:t>
            </a:r>
            <a:endParaRPr lang="en-US" alt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39650"/>
              </p:ext>
            </p:extLst>
          </p:nvPr>
        </p:nvGraphicFramePr>
        <p:xfrm>
          <a:off x="9525" y="1637201"/>
          <a:ext cx="9134474" cy="52207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31967">
                  <a:extLst>
                    <a:ext uri="{9D8B030D-6E8A-4147-A177-3AD203B41FA5}">
                      <a16:colId xmlns:a16="http://schemas.microsoft.com/office/drawing/2014/main" xmlns="" val="448432375"/>
                    </a:ext>
                  </a:extLst>
                </a:gridCol>
                <a:gridCol w="3638307">
                  <a:extLst>
                    <a:ext uri="{9D8B030D-6E8A-4147-A177-3AD203B41FA5}">
                      <a16:colId xmlns:a16="http://schemas.microsoft.com/office/drawing/2014/main" xmlns="" val="2375905771"/>
                    </a:ext>
                  </a:extLst>
                </a:gridCol>
                <a:gridCol w="2864200">
                  <a:extLst>
                    <a:ext uri="{9D8B030D-6E8A-4147-A177-3AD203B41FA5}">
                      <a16:colId xmlns:a16="http://schemas.microsoft.com/office/drawing/2014/main" xmlns="" val="3445537930"/>
                    </a:ext>
                  </a:extLst>
                </a:gridCol>
              </a:tblGrid>
              <a:tr h="404959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 /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Savings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0799188"/>
                  </a:ext>
                </a:extLst>
              </a:tr>
              <a:tr h="585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140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Survey Programs for SFR and MFR Customers </a:t>
                      </a:r>
                      <a:endParaRPr lang="en-US" sz="1400" i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Ongoing, updates</a:t>
                      </a:r>
                      <a:r>
                        <a:rPr lang="en-US" sz="1400" i="0" baseline="0" dirty="0" smtClean="0">
                          <a:latin typeface="+mn-lt"/>
                        </a:rPr>
                        <a:t> after meters in 2018: provide customers free home audit of leak detection, irrigation timers and appliance upgrades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Up to 10% per audit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02226820"/>
                  </a:ext>
                </a:extLst>
              </a:tr>
              <a:tr h="641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Times New Roman" panose="02020603050405020304" pitchFamily="18" charset="0"/>
                        </a:rPr>
                        <a:t>Residential Plumbing</a:t>
                      </a:r>
                      <a:r>
                        <a:rPr lang="en-US" sz="140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Retrofit</a:t>
                      </a:r>
                      <a:endParaRPr lang="en-US" sz="1400" i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2017–2018 (tentative): program would provide free showerheads/</a:t>
                      </a:r>
                      <a:r>
                        <a:rPr lang="en-US" sz="1400" i="0" baseline="0" dirty="0" smtClean="0">
                          <a:latin typeface="+mn-lt"/>
                        </a:rPr>
                        <a:t>faucet aerator kit ($70 value). First assessing effectiveness of other rebate programs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Potential savings</a:t>
                      </a:r>
                      <a:r>
                        <a:rPr lang="en-US" sz="1400" i="0" baseline="0" dirty="0" smtClean="0">
                          <a:latin typeface="+mn-lt"/>
                        </a:rPr>
                        <a:t> of 25 CCF per kit over a 10-yr lifetime. Cost-benefit = $2.5/CCF.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787617"/>
                  </a:ext>
                </a:extLst>
              </a:tr>
              <a:tr h="641186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High-efficiency Washing</a:t>
                      </a:r>
                      <a:r>
                        <a:rPr lang="en-US" sz="1400" i="0" baseline="0" dirty="0" smtClean="0">
                          <a:latin typeface="+mn-lt"/>
                        </a:rPr>
                        <a:t> Machine Rebate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2016-2017: participate in PG&amp;E program for a $150 rebate</a:t>
                      </a:r>
                      <a:r>
                        <a:rPr lang="en-US" sz="1400" i="0" baseline="0" dirty="0" smtClean="0">
                          <a:latin typeface="+mn-lt"/>
                        </a:rPr>
                        <a:t> ($100 from agency + admin fee, $50 from PG&amp;E). Budgeting $15K in rebates to assess effectiveness. 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3,000 GPY per rebate if replacing</a:t>
                      </a:r>
                      <a:r>
                        <a:rPr lang="en-US" sz="1400" i="0" baseline="0" dirty="0" smtClean="0">
                          <a:latin typeface="+mn-lt"/>
                        </a:rPr>
                        <a:t> a in-efficient machine. 10-yr lifecycle cost-benefit = $3/CCF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78288736"/>
                  </a:ext>
                </a:extLst>
              </a:tr>
              <a:tr h="50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Times New Roman" panose="02020603050405020304" pitchFamily="18" charset="0"/>
                        </a:rPr>
                        <a:t>Residential Ultra-low</a:t>
                      </a:r>
                      <a:r>
                        <a:rPr lang="en-US" sz="140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-flush Toilet Replacement Program</a:t>
                      </a:r>
                      <a:endParaRPr lang="en-US" sz="1400" i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2016-2017: participate in CUWCC program for a $100</a:t>
                      </a:r>
                      <a:r>
                        <a:rPr lang="en-US" sz="1400" i="0" baseline="0" dirty="0" smtClean="0">
                          <a:latin typeface="+mn-lt"/>
                        </a:rPr>
                        <a:t> rebate (+admin fee). TODB is budgeting $15K in rebates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6,500</a:t>
                      </a:r>
                      <a:r>
                        <a:rPr lang="en-US" sz="1400" i="0" baseline="0" dirty="0" smtClean="0">
                          <a:latin typeface="+mn-lt"/>
                        </a:rPr>
                        <a:t> GPY per rebate if replacing in-efficient toilet. 10-yr cost-benefit = $2.5/CCF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0699839"/>
                  </a:ext>
                </a:extLst>
              </a:tr>
              <a:tr h="50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Times New Roman" panose="02020603050405020304" pitchFamily="18" charset="0"/>
                        </a:rPr>
                        <a:t>Conservation Programs for CII accounts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2016-2017: (same as above only</a:t>
                      </a:r>
                      <a:r>
                        <a:rPr lang="en-US" sz="1400" i="0" baseline="0" dirty="0" smtClean="0">
                          <a:latin typeface="+mn-lt"/>
                        </a:rPr>
                        <a:t> $200 rebate for commercial toilet rebate)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</a:rPr>
                        <a:t>14,000 GPY</a:t>
                      </a:r>
                      <a:r>
                        <a:rPr lang="en-US" sz="1400" i="0" baseline="0" dirty="0" smtClean="0">
                          <a:latin typeface="+mn-lt"/>
                        </a:rPr>
                        <a:t> per rebate if replacing in-efficient toilet. 10-yr cost-benefit = $2/CCF</a:t>
                      </a:r>
                      <a:endParaRPr lang="en-US" sz="1400" i="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9963885"/>
                  </a:ext>
                </a:extLst>
              </a:tr>
              <a:tr h="50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Times New Roman" panose="02020603050405020304" pitchFamily="18" charset="0"/>
                        </a:rPr>
                        <a:t>Large Landscape Conservation Programs</a:t>
                      </a:r>
                      <a:r>
                        <a:rPr lang="en-US" sz="140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and Incentives</a:t>
                      </a:r>
                      <a:endParaRPr lang="en-US" sz="1400" i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2015</a:t>
                      </a:r>
                      <a:r>
                        <a:rPr lang="en-US" sz="1400" i="0" baseline="0" dirty="0" smtClean="0">
                          <a:latin typeface="+mn-lt"/>
                        </a:rPr>
                        <a:t>–2016: Involve HOAs to implement weather-based controllers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+mn-lt"/>
                        </a:rPr>
                        <a:t>Not quantified</a:t>
                      </a:r>
                      <a:endParaRPr lang="en-US" sz="140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088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altLang="en-US" sz="2800" dirty="0" smtClean="0"/>
              <a:t>DMMs – Water Use by Sector</a:t>
            </a:r>
            <a:endParaRPr lang="en-US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905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TODB Water Use by Sector (typical)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14047"/>
              </p:ext>
            </p:extLst>
          </p:nvPr>
        </p:nvGraphicFramePr>
        <p:xfrm>
          <a:off x="381000" y="2209800"/>
          <a:ext cx="8023412" cy="418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867400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No Industrial water 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0004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altLang="en-US" sz="2800" dirty="0" smtClean="0"/>
              <a:t>DMMs to Meet 20x2020</a:t>
            </a:r>
            <a:endParaRPr lang="en-US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752600"/>
            <a:ext cx="231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Production Curve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9163"/>
            <a:ext cx="6553200" cy="475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4876800"/>
            <a:ext cx="5257800" cy="1066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Base = 780 MGY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191000" y="3124200"/>
            <a:ext cx="4267200" cy="1752600"/>
          </a:xfrm>
          <a:prstGeom prst="triangle">
            <a:avLst>
              <a:gd name="adj" fmla="val 49804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Peak = 470 MGY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0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84432"/>
            <a:ext cx="6659721" cy="483213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 smtClean="0"/>
              <a:t>3. </a:t>
            </a:r>
            <a:r>
              <a:rPr lang="en-US" altLang="en-US" sz="2800" dirty="0" smtClean="0"/>
              <a:t>DMMs to meet 20x2020</a:t>
            </a:r>
            <a:endParaRPr lang="en-US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6242" y="1775009"/>
            <a:ext cx="231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Production Curve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5029200"/>
            <a:ext cx="5334000" cy="9144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Base = 700 MGY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4419600" y="3733800"/>
            <a:ext cx="3886200" cy="1295400"/>
          </a:xfrm>
          <a:prstGeom prst="triangle">
            <a:avLst>
              <a:gd name="adj" fmla="val 49804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Peak = 300 MGY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3200400" y="4876800"/>
            <a:ext cx="152400" cy="152400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362700" y="3200400"/>
            <a:ext cx="342900" cy="53340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Callout 3 22"/>
          <p:cNvSpPr/>
          <p:nvPr/>
        </p:nvSpPr>
        <p:spPr>
          <a:xfrm>
            <a:off x="457200" y="5257800"/>
            <a:ext cx="1447800" cy="457200"/>
          </a:xfrm>
          <a:prstGeom prst="borderCallout3">
            <a:avLst>
              <a:gd name="adj1" fmla="val 23848"/>
              <a:gd name="adj2" fmla="val 100490"/>
              <a:gd name="adj3" fmla="val 33260"/>
              <a:gd name="adj4" fmla="val 163093"/>
              <a:gd name="adj5" fmla="val -3921"/>
              <a:gd name="adj6" fmla="val 186545"/>
              <a:gd name="adj7" fmla="val -66253"/>
              <a:gd name="adj8" fmla="val 189539"/>
            </a:avLst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Minor base reduction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Line Callout 3 25"/>
          <p:cNvSpPr/>
          <p:nvPr/>
        </p:nvSpPr>
        <p:spPr>
          <a:xfrm>
            <a:off x="7256929" y="2540552"/>
            <a:ext cx="1447800" cy="457200"/>
          </a:xfrm>
          <a:prstGeom prst="borderCallout3">
            <a:avLst>
              <a:gd name="adj1" fmla="val 31691"/>
              <a:gd name="adj2" fmla="val 180"/>
              <a:gd name="adj3" fmla="val 64633"/>
              <a:gd name="adj4" fmla="val -23285"/>
              <a:gd name="adj5" fmla="val 113726"/>
              <a:gd name="adj6" fmla="val -30792"/>
              <a:gd name="adj7" fmla="val 200413"/>
              <a:gd name="adj8" fmla="val -38325"/>
            </a:avLst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Major peak reduction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96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the 2010 UWMP in a public hearing  prior to adoption.</a:t>
            </a:r>
          </a:p>
          <a:p>
            <a:r>
              <a:rPr lang="en-US" dirty="0" smtClean="0"/>
              <a:t>Public hearing must include a discussion of:</a:t>
            </a:r>
          </a:p>
          <a:p>
            <a:pPr lvl="1"/>
            <a:r>
              <a:rPr lang="en-US" dirty="0" smtClean="0"/>
              <a:t>Water use reduction goals in accordance with SBX7-7.</a:t>
            </a:r>
          </a:p>
          <a:p>
            <a:pPr lvl="1"/>
            <a:r>
              <a:rPr lang="en-US" dirty="0" smtClean="0"/>
              <a:t>The present and proposed future measures to meet those goals.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111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u="sng" dirty="0" smtClean="0"/>
              <a:t>Water Supply Reliability </a:t>
            </a:r>
          </a:p>
          <a:p>
            <a:pPr lvl="1"/>
            <a:r>
              <a:rPr lang="en-US" altLang="en-US" sz="1800" dirty="0" smtClean="0"/>
              <a:t>San </a:t>
            </a:r>
            <a:r>
              <a:rPr lang="en-US" altLang="en-US" sz="1800" dirty="0"/>
              <a:t>Joaquin Groundwater </a:t>
            </a:r>
            <a:r>
              <a:rPr lang="en-US" altLang="en-US" sz="1800" dirty="0" smtClean="0"/>
              <a:t>Basin “Water levels and water quality data indicate stable groundwater conditions at current levels of pumping.” (LSCE 2010 UWMP)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altLang="en-US" sz="1800" dirty="0"/>
              <a:t>Groundwater Supplies have been reliable through previous and current drought conditions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/>
              <a:t>TODB taking action to develop GSP in accordance with Groundwater Management Act of 2014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/>
              <a:t>Redundant supply wells are in place to meet MDD at all </a:t>
            </a:r>
            <a:r>
              <a:rPr lang="en-US" altLang="en-US" sz="1800" dirty="0" smtClean="0"/>
              <a:t>times</a:t>
            </a:r>
          </a:p>
          <a:p>
            <a:pPr marL="0" indent="0">
              <a:buFontTx/>
              <a:buNone/>
            </a:pPr>
            <a:r>
              <a:rPr lang="en-US" altLang="en-US" sz="2000" u="sng" dirty="0"/>
              <a:t>Water Shortage Contingency Plan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Draft Ordinance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Water rationing in the event of a shortage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/>
              <a:t>Focuses on catastrophic loss of wells or mandatory state orders.</a:t>
            </a:r>
            <a:endParaRPr lang="en-US" alt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altLang="en-US" sz="1600" dirty="0"/>
          </a:p>
          <a:p>
            <a:pPr lvl="1"/>
            <a:endParaRPr lang="en-US" altLang="en-US" sz="2000" dirty="0" smtClean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4</a:t>
            </a:r>
            <a:r>
              <a:rPr lang="en-US" sz="2800" dirty="0" smtClean="0"/>
              <a:t>. Other Provisions (Reliability and Contingencies)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7013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98500" y="1676400"/>
            <a:ext cx="76835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Recycled </a:t>
            </a:r>
            <a:r>
              <a:rPr lang="en-US" altLang="en-US" sz="2400" dirty="0"/>
              <a:t>Water Opportunities</a:t>
            </a:r>
          </a:p>
          <a:p>
            <a:pPr marL="457200" lvl="1" indent="0">
              <a:buNone/>
            </a:pPr>
            <a:r>
              <a:rPr lang="en-US" altLang="en-US" sz="2000" u="sng" dirty="0" smtClean="0"/>
              <a:t>Current Project</a:t>
            </a:r>
          </a:p>
          <a:p>
            <a:pPr lvl="2"/>
            <a:r>
              <a:rPr lang="en-US" altLang="en-US" sz="1600" dirty="0" smtClean="0"/>
              <a:t>Recent WWTP upgrade that discharge water to be used onsite in lieu of potable water</a:t>
            </a:r>
          </a:p>
          <a:p>
            <a:pPr lvl="2"/>
            <a:r>
              <a:rPr lang="en-US" altLang="en-US" sz="1600" dirty="0" smtClean="0"/>
              <a:t>Resulted in a 28 </a:t>
            </a:r>
            <a:r>
              <a:rPr lang="en-US" altLang="en-US" sz="1600" dirty="0"/>
              <a:t>MGY </a:t>
            </a:r>
            <a:r>
              <a:rPr lang="en-US" altLang="en-US" sz="1600" dirty="0" smtClean="0"/>
              <a:t>water savings (approx. 2</a:t>
            </a:r>
            <a:r>
              <a:rPr lang="en-US" altLang="en-US" sz="1600" dirty="0"/>
              <a:t>% of production savings)</a:t>
            </a:r>
          </a:p>
          <a:p>
            <a:pPr marL="457200" lvl="1" indent="0">
              <a:buNone/>
            </a:pPr>
            <a:r>
              <a:rPr lang="en-US" altLang="en-US" sz="2000" u="sng" dirty="0" smtClean="0"/>
              <a:t>Potential Projects</a:t>
            </a:r>
          </a:p>
          <a:p>
            <a:pPr lvl="2"/>
            <a:r>
              <a:rPr lang="en-US" altLang="en-US" sz="1600" dirty="0" smtClean="0"/>
              <a:t>Future WWTP tertiary </a:t>
            </a:r>
            <a:r>
              <a:rPr lang="en-US" altLang="en-US" sz="1600" dirty="0"/>
              <a:t>treatment system </a:t>
            </a:r>
            <a:r>
              <a:rPr lang="en-US" altLang="en-US" sz="1600" dirty="0">
                <a:sym typeface="Wingdings" panose="05000000000000000000" pitchFamily="2" charset="2"/>
              </a:rPr>
              <a:t> Title 22 recycled water</a:t>
            </a:r>
            <a:endParaRPr lang="en-US" altLang="en-US" sz="1600" dirty="0"/>
          </a:p>
          <a:p>
            <a:pPr lvl="2"/>
            <a:r>
              <a:rPr lang="en-US" altLang="en-US" sz="1600" dirty="0" smtClean="0"/>
              <a:t>Results in 150 MGY of purple pipe potential</a:t>
            </a:r>
          </a:p>
          <a:p>
            <a:pPr lvl="2"/>
            <a:r>
              <a:rPr lang="en-US" altLang="en-US" sz="1600" dirty="0" smtClean="0"/>
              <a:t>Purple pipe exists but requires a </a:t>
            </a:r>
            <a:r>
              <a:rPr lang="en-US" altLang="en-US" sz="1600" dirty="0"/>
              <a:t>5 </a:t>
            </a:r>
            <a:r>
              <a:rPr lang="en-US" altLang="en-US" sz="1600" dirty="0" smtClean="0"/>
              <a:t>mile transmission main ($4-6 mil)</a:t>
            </a:r>
          </a:p>
          <a:p>
            <a:pPr lvl="2"/>
            <a:r>
              <a:rPr lang="en-US" altLang="en-US" sz="1600" dirty="0" smtClean="0"/>
              <a:t>Water quality concerns: boron and salinity</a:t>
            </a:r>
            <a:endParaRPr lang="en-US" altLang="en-US" sz="2000" dirty="0"/>
          </a:p>
          <a:p>
            <a:pPr marL="0" lvl="1" indent="0">
              <a:buNone/>
            </a:pPr>
            <a:endParaRPr lang="en-US" altLang="en-US" sz="2000" dirty="0" smtClean="0"/>
          </a:p>
          <a:p>
            <a:pPr marL="0" lvl="1" indent="0">
              <a:buNone/>
            </a:pPr>
            <a:r>
              <a:rPr lang="en-US" altLang="en-US" sz="2000" dirty="0" smtClean="0"/>
              <a:t>Transfers or Desalination: No plans to participate in transfers or desalination.</a:t>
            </a:r>
            <a:endParaRPr lang="en-US" altLang="en-US" sz="2000" dirty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4</a:t>
            </a:r>
            <a:r>
              <a:rPr lang="en-US" sz="2800" dirty="0" smtClean="0"/>
              <a:t>. Other items (Opportunities)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8807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4582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altLang="en-US" sz="2800" dirty="0" smtClean="0"/>
              <a:t>Next Steps</a:t>
            </a:r>
            <a:endParaRPr lang="en-US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905000"/>
            <a:ext cx="7543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Public Review (today)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Board Adoption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Send adopted UWMP to DWR, Contra Costa County and California State Library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Begin implementation of UWMP and DMMs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Proceed with 2015 UWMP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612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UWMP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6106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2010 UWMP Overview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Water Use Reduction Targets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Demand Management Measures (i.e. Conservation)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Other Provisions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1524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Topics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70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486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1</a:t>
            </a:r>
            <a:r>
              <a:rPr lang="en-US" sz="2800" dirty="0" smtClean="0"/>
              <a:t>. 2010 UWMP Overview</a:t>
            </a:r>
            <a:endParaRPr lang="en-US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96200" cy="4343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State-mandated water supply planning document – (The </a:t>
            </a:r>
            <a:r>
              <a:rPr lang="en-US" sz="2000" i="1" dirty="0" smtClean="0"/>
              <a:t>UWMP Act </a:t>
            </a:r>
            <a:r>
              <a:rPr lang="en-US" sz="2000" dirty="0" smtClean="0"/>
              <a:t>is a checklist of 60 elements required to be included)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Complies with the </a:t>
            </a:r>
            <a:r>
              <a:rPr lang="en-US" sz="2000" i="1" dirty="0" smtClean="0"/>
              <a:t>UWMP Act</a:t>
            </a:r>
            <a:r>
              <a:rPr lang="en-US" sz="2000" dirty="0" smtClean="0"/>
              <a:t>, and the </a:t>
            </a:r>
            <a:r>
              <a:rPr lang="en-US" sz="2000" i="1" dirty="0" smtClean="0"/>
              <a:t>Water Conservation Bill of 2009 (SBX7-7)</a:t>
            </a:r>
            <a:r>
              <a:rPr lang="en-US" sz="2000" dirty="0" smtClean="0"/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Directs the long-term planning of water resources (focus is on water source, not the infrastructure and CIP)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UWMP’s are required for urban water suppliers &gt;3000 connections or &gt;3000 ac-</a:t>
            </a:r>
            <a:r>
              <a:rPr lang="en-US" sz="2000" dirty="0" err="1" smtClean="0"/>
              <a:t>ft</a:t>
            </a:r>
            <a:r>
              <a:rPr lang="en-US" sz="2000" dirty="0" smtClean="0"/>
              <a:t>/yr.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Consistent statewide format for urban </a:t>
            </a:r>
            <a:r>
              <a:rPr lang="en-US" sz="2000" dirty="0"/>
              <a:t>water supply </a:t>
            </a:r>
            <a:r>
              <a:rPr lang="en-US" sz="2000" dirty="0" smtClean="0"/>
              <a:t>outlook.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Required to be eligible for State grants and funding.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00516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98500" y="1752600"/>
            <a:ext cx="78359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Relevant Regulations to the UWMP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1800" dirty="0" smtClean="0"/>
          </a:p>
          <a:p>
            <a:r>
              <a:rPr lang="en-US" altLang="en-US" sz="2000" dirty="0" smtClean="0"/>
              <a:t>Urban Water Management Plant Act</a:t>
            </a:r>
          </a:p>
          <a:p>
            <a:r>
              <a:rPr lang="en-US" altLang="en-US" sz="2000" dirty="0" smtClean="0"/>
              <a:t>Water Conservation Bill of 2009 (SBX7-7)</a:t>
            </a:r>
          </a:p>
          <a:p>
            <a:r>
              <a:rPr lang="en-US" altLang="en-US" sz="2000" dirty="0" smtClean="0"/>
              <a:t>20x2020 Water Conservation Plan</a:t>
            </a:r>
          </a:p>
          <a:p>
            <a:r>
              <a:rPr lang="en-US" altLang="en-US" sz="2000" dirty="0" smtClean="0"/>
              <a:t>Water Supply Assessments (SB 610)</a:t>
            </a:r>
          </a:p>
          <a:p>
            <a:r>
              <a:rPr lang="en-US" altLang="en-US" sz="2000" dirty="0" smtClean="0"/>
              <a:t>Written Verifications of Water Supply (SB 221)</a:t>
            </a:r>
          </a:p>
          <a:p>
            <a:r>
              <a:rPr lang="en-US" altLang="en-US" sz="2000" dirty="0" smtClean="0"/>
              <a:t>Water Meters (AB 2572)</a:t>
            </a:r>
          </a:p>
          <a:p>
            <a:r>
              <a:rPr lang="en-US" altLang="en-US" sz="2000" dirty="0" smtClean="0"/>
              <a:t>DMM Implementation Compliance (AB 1420)</a:t>
            </a:r>
          </a:p>
          <a:p>
            <a:r>
              <a:rPr lang="en-US" altLang="en-US" sz="2000" dirty="0" smtClean="0"/>
              <a:t>Model Water Efficient Landscape Ordinance (AB 1881)</a:t>
            </a:r>
          </a:p>
          <a:p>
            <a:r>
              <a:rPr lang="en-US" altLang="en-US" sz="2000" dirty="0" smtClean="0"/>
              <a:t>Contra Costa County General Plan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1. 2010 UWMP Overview</a:t>
            </a:r>
          </a:p>
        </p:txBody>
      </p:sp>
    </p:spTree>
    <p:extLst>
      <p:ext uri="{BB962C8B-B14F-4D97-AF65-F5344CB8AC3E}">
        <p14:creationId xmlns:p14="http://schemas.microsoft.com/office/powerpoint/2010/main" val="109903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1. 2010 UWMP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343400"/>
          </a:xfrm>
        </p:spPr>
        <p:txBody>
          <a:bodyPr/>
          <a:lstStyle/>
          <a:p>
            <a:pPr marL="457200" lvl="1" indent="0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en-US" sz="2200" u="sng" dirty="0" smtClean="0"/>
              <a:t>UWMP Contents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Plan Preparation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System Description</a:t>
            </a:r>
            <a:endParaRPr lang="en-US" altLang="en-US" sz="2200" dirty="0"/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System Demand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System Supplies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Water </a:t>
            </a:r>
            <a:r>
              <a:rPr lang="en-US" altLang="en-US" sz="2200" dirty="0"/>
              <a:t>Supply Reliability &amp; Water Shortage </a:t>
            </a:r>
            <a:r>
              <a:rPr lang="en-US" altLang="en-US" sz="2200" dirty="0" smtClean="0"/>
              <a:t>Contingency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lang="en-US" altLang="en-US" sz="2200" dirty="0" smtClean="0"/>
              <a:t>Demand Management Measures</a:t>
            </a: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49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0" y="1676400"/>
            <a:ext cx="3733800" cy="43434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2010 Water Master Plan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Planning doc for water agencies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Focuses on all aspects of reliability in supply and infrastructure (assessment of wells, treatment, equipment modeling, etc.)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10-year CIP to meet future growth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Used for financial planning to set rate structures and annual budgets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73608" y="1676400"/>
            <a:ext cx="4114800" cy="4343400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u="sng" kern="0" dirty="0" smtClean="0"/>
              <a:t>2010 UWMP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kern="0" dirty="0" smtClean="0"/>
              <a:t>State-mandated planning doc</a:t>
            </a:r>
          </a:p>
          <a:p>
            <a:pPr>
              <a:spcAft>
                <a:spcPts val="1200"/>
              </a:spcAft>
            </a:pPr>
            <a:r>
              <a:rPr lang="en-US" sz="1800" kern="0" dirty="0" smtClean="0"/>
              <a:t>Consistent format for State to assess statewide issues</a:t>
            </a:r>
          </a:p>
          <a:p>
            <a:pPr>
              <a:spcAft>
                <a:spcPts val="1200"/>
              </a:spcAft>
            </a:pPr>
            <a:r>
              <a:rPr lang="en-US" sz="1800" kern="0" dirty="0" smtClean="0"/>
              <a:t>Focus on source issues (e.g. groundwater) not infrastructure</a:t>
            </a:r>
          </a:p>
          <a:p>
            <a:pPr>
              <a:spcAft>
                <a:spcPts val="1200"/>
              </a:spcAft>
            </a:pPr>
            <a:r>
              <a:rPr lang="en-US" sz="1800" kern="0" dirty="0" smtClean="0"/>
              <a:t>Identifies 20-year population growth and supply &amp; demand</a:t>
            </a:r>
          </a:p>
          <a:p>
            <a:pPr>
              <a:spcAft>
                <a:spcPts val="1200"/>
              </a:spcAft>
            </a:pPr>
            <a:r>
              <a:rPr lang="en-US" sz="1800" kern="0" dirty="0" smtClean="0"/>
              <a:t>Requires conservation goals and Demand Management Measures</a:t>
            </a:r>
          </a:p>
          <a:p>
            <a:pPr>
              <a:spcAft>
                <a:spcPts val="1200"/>
              </a:spcAft>
            </a:pPr>
            <a:r>
              <a:rPr lang="en-US" sz="1800" kern="0" dirty="0" smtClean="0"/>
              <a:t>Required for state funding/grants</a:t>
            </a:r>
            <a:endParaRPr lang="en-US" sz="1800" kern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1. 2010 UWMP Overview</a:t>
            </a:r>
          </a:p>
        </p:txBody>
      </p:sp>
    </p:spTree>
    <p:extLst>
      <p:ext uri="{BB962C8B-B14F-4D97-AF65-F5344CB8AC3E}">
        <p14:creationId xmlns:p14="http://schemas.microsoft.com/office/powerpoint/2010/main" val="17971242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1. 2010 UWMP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4419600"/>
          </a:xfrm>
        </p:spPr>
        <p:txBody>
          <a:bodyPr/>
          <a:lstStyle/>
          <a:p>
            <a:pPr marL="57150" lvl="1" indent="0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en-US" dirty="0" smtClean="0"/>
              <a:t>Summary of Key Elements of 2010 UWMP</a:t>
            </a:r>
          </a:p>
          <a:p>
            <a:pPr marL="628650" lvl="1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dirty="0" smtClean="0"/>
              <a:t>Targets a 20% reduction by 2020 (SBX7-7)</a:t>
            </a:r>
          </a:p>
          <a:p>
            <a:pPr marL="628650" lvl="1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dirty="0" smtClean="0"/>
              <a:t>Assesses water supply (i.e. Groundwater) during normal, dry and critically dry years</a:t>
            </a:r>
          </a:p>
          <a:p>
            <a:pPr marL="628650" lvl="1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dirty="0" smtClean="0"/>
              <a:t>20 year outlook of supply reliability versus demand</a:t>
            </a:r>
          </a:p>
          <a:p>
            <a:pPr marL="628650" lvl="1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dirty="0" smtClean="0"/>
              <a:t>Evaluate alternative supply opportunities: </a:t>
            </a:r>
            <a:r>
              <a:rPr lang="en-US" altLang="en-US" sz="1800" dirty="0" smtClean="0"/>
              <a:t>Transfer Water; Desalinated Water; Recycled Water</a:t>
            </a:r>
          </a:p>
          <a:p>
            <a:pPr marL="628650" lvl="1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dirty="0" smtClean="0"/>
              <a:t>Establish a Drought Planning and a Water Shortage Contingency Plan</a:t>
            </a:r>
          </a:p>
          <a:p>
            <a:pPr marL="628650" lvl="1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dirty="0" smtClean="0"/>
              <a:t>Demand Management Measures (DMM) to meet water conservation targets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defRPr/>
            </a:pPr>
            <a:endParaRPr lang="en-US" altLang="en-US" sz="2200" dirty="0" smtClean="0"/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defRPr/>
            </a:pPr>
            <a:endParaRPr lang="en-US" altLang="en-US" sz="2200" dirty="0" smtClean="0"/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buSzTx/>
              <a:defRPr/>
            </a:pP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558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48600" cy="685800"/>
          </a:xfrm>
        </p:spPr>
        <p:txBody>
          <a:bodyPr anchor="t"/>
          <a:lstStyle/>
          <a:p>
            <a:pPr lvl="1" eaLnBrk="1" hangingPunct="1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800" dirty="0"/>
              <a:t>2</a:t>
            </a:r>
            <a:r>
              <a:rPr lang="en-US" sz="2800" dirty="0" smtClean="0"/>
              <a:t>. W</a:t>
            </a:r>
            <a:r>
              <a:rPr lang="en-US" altLang="en-US" sz="2800" dirty="0" smtClean="0"/>
              <a:t>ater Use Reduction Target</a:t>
            </a:r>
            <a:endParaRPr lang="en-US" altLang="en-US" sz="28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98500" y="1828800"/>
            <a:ext cx="76073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 smtClean="0"/>
              <a:t>SBX7-7: TODB baseline and target water use</a:t>
            </a:r>
          </a:p>
          <a:p>
            <a:pPr marL="0" indent="0">
              <a:buFontTx/>
              <a:buNone/>
            </a:pPr>
            <a:endParaRPr lang="en-US" altLang="en-US" sz="1800" u="sng" dirty="0"/>
          </a:p>
          <a:p>
            <a:pPr marL="0" indent="0">
              <a:buFontTx/>
              <a:buNone/>
            </a:pPr>
            <a:r>
              <a:rPr lang="en-US" altLang="en-US" sz="2000" u="sng" dirty="0" smtClean="0"/>
              <a:t>Baseline:</a:t>
            </a:r>
            <a:r>
              <a:rPr lang="en-US" altLang="en-US" sz="2000" dirty="0" smtClean="0"/>
              <a:t> =  261 GPCD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altLang="en-US" sz="1800" dirty="0" smtClean="0"/>
              <a:t>Total water use in the system on a per capita basis over a 10-year base period (2000-2010). Population estimates derive from U.S. Census. Water </a:t>
            </a:r>
          </a:p>
          <a:p>
            <a:pPr marL="0" indent="0">
              <a:buFontTx/>
              <a:buNone/>
            </a:pPr>
            <a:r>
              <a:rPr lang="en-US" altLang="en-US" sz="2000" u="sng" dirty="0" smtClean="0"/>
              <a:t>2020 Target</a:t>
            </a:r>
            <a:r>
              <a:rPr lang="en-US" altLang="en-US" sz="2000" dirty="0" smtClean="0"/>
              <a:t> = 209 GPCD</a:t>
            </a:r>
            <a:endParaRPr lang="en-US" altLang="en-US" sz="2000" dirty="0"/>
          </a:p>
          <a:p>
            <a:pPr marL="0" indent="0">
              <a:spcAft>
                <a:spcPts val="1800"/>
              </a:spcAft>
              <a:buNone/>
            </a:pPr>
            <a:r>
              <a:rPr lang="en-US" altLang="en-US" sz="1800" dirty="0" smtClean="0"/>
              <a:t>Four methods are allowed to set the target. The method with least impact is the straight 20% of the Baseline.</a:t>
            </a: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sz="2000" u="sng" dirty="0" smtClean="0"/>
              <a:t>2015 Interim Target</a:t>
            </a:r>
            <a:r>
              <a:rPr lang="en-US" altLang="en-US" sz="2000" dirty="0" smtClean="0"/>
              <a:t> = 235 </a:t>
            </a:r>
            <a:r>
              <a:rPr lang="en-US" altLang="en-US" sz="2000" dirty="0"/>
              <a:t>GPCD</a:t>
            </a:r>
          </a:p>
          <a:p>
            <a:pPr marL="0" indent="0">
              <a:buNone/>
            </a:pPr>
            <a:r>
              <a:rPr lang="en-US" altLang="en-US" sz="1800" dirty="0" smtClean="0"/>
              <a:t>Average of 2010 Baseline and 2020 Target.</a:t>
            </a:r>
            <a:endParaRPr lang="en-US" altLang="en-US" sz="1800" dirty="0"/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65696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lid Blue">
  <a:themeElements>
    <a:clrScheme name="Solid Blu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Solid Blu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lid Blu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Blu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Bl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Blu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Blu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Blu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Blu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Blu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Z:\Clerical\Powerpoint Presentation Templates\Solid Blue.pot</Template>
  <TotalTime>6343</TotalTime>
  <Words>1585</Words>
  <Application>Microsoft Office PowerPoint</Application>
  <PresentationFormat>On-screen Show (4:3)</PresentationFormat>
  <Paragraphs>311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MS Sans Serif</vt:lpstr>
      <vt:lpstr>Tahoma</vt:lpstr>
      <vt:lpstr>Times New Roman</vt:lpstr>
      <vt:lpstr>Wingdings</vt:lpstr>
      <vt:lpstr>Solid Blue</vt:lpstr>
      <vt:lpstr>PowerPoint Presentation</vt:lpstr>
      <vt:lpstr>Purpose</vt:lpstr>
      <vt:lpstr>PowerPoint Presentation</vt:lpstr>
      <vt:lpstr>1. 2010 UWMP Overview</vt:lpstr>
      <vt:lpstr>1. 2010 UWMP Overview</vt:lpstr>
      <vt:lpstr>1. 2010 UWMP Overview</vt:lpstr>
      <vt:lpstr>1. 2010 UWMP Overview</vt:lpstr>
      <vt:lpstr>1. 2010 UWMP Overview</vt:lpstr>
      <vt:lpstr>2. Water Use Reduction Target</vt:lpstr>
      <vt:lpstr>2. Water Use Reduction Target</vt:lpstr>
      <vt:lpstr>2. Water Use Reduction Target</vt:lpstr>
      <vt:lpstr>PowerPoint Presentation</vt:lpstr>
      <vt:lpstr>3. Demand Management Measures</vt:lpstr>
      <vt:lpstr>3. Demand Management Measures</vt:lpstr>
      <vt:lpstr>3. Demand Management Measures</vt:lpstr>
      <vt:lpstr>3. Demand Management Measures</vt:lpstr>
      <vt:lpstr>3. DMMs – Water Use by Sector</vt:lpstr>
      <vt:lpstr>3. DMMs to Meet 20x2020</vt:lpstr>
      <vt:lpstr>3. DMMs to meet 20x2020</vt:lpstr>
      <vt:lpstr>4. Other Provisions (Reliability and Contingencies)</vt:lpstr>
      <vt:lpstr>4. Other items (Opportunities)</vt:lpstr>
      <vt:lpstr>Next Steps</vt:lpstr>
      <vt:lpstr>UWMP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Fawcett</dc:creator>
  <cp:lastModifiedBy>Rick Howard</cp:lastModifiedBy>
  <cp:revision>274</cp:revision>
  <cp:lastPrinted>2014-02-19T02:26:50Z</cp:lastPrinted>
  <dcterms:created xsi:type="dcterms:W3CDTF">2006-12-08T21:31:48Z</dcterms:created>
  <dcterms:modified xsi:type="dcterms:W3CDTF">2016-01-06T23:00:18Z</dcterms:modified>
</cp:coreProperties>
</file>