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-560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TODB_BUFFALO\TODB_Management\Dina\WATER%20METER%20PROJECT\Water%20Meter%20Project%20Budget%20Updat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Water Meter Completion Project </a:t>
            </a:r>
            <a:endParaRPr lang="en-US" dirty="0" smtClean="0"/>
          </a:p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8</a:t>
            </a:r>
            <a:r>
              <a:rPr lang="en-US" dirty="0"/>
              <a:t>% </a:t>
            </a:r>
            <a:r>
              <a:rPr lang="en-US" dirty="0" smtClean="0"/>
              <a:t>of</a:t>
            </a:r>
            <a:r>
              <a:rPr lang="en-US" baseline="0" dirty="0" smtClean="0"/>
              <a:t> the </a:t>
            </a:r>
            <a:r>
              <a:rPr lang="en-US" dirty="0" smtClean="0"/>
              <a:t>Budget Utilized </a:t>
            </a:r>
            <a:r>
              <a:rPr lang="en-US" dirty="0"/>
              <a:t>as of 12/31/2016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Expenses!$C$30</c:f>
              <c:strCache>
                <c:ptCount val="1"/>
                <c:pt idx="0">
                  <c:v>Budget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rgbClr val="00B050"/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dkEdge">
              <a:bevelT w="101600" prst="riblet"/>
              <a:bevelB w="101600" prst="riblet"/>
              <a:contourClr>
                <a:srgbClr val="00B050"/>
              </a:contourClr>
            </a:sp3d>
          </c:spPr>
          <c:invertIfNegative val="0"/>
          <c:cat>
            <c:strRef>
              <c:f>Expenses!$B$31:$B$35</c:f>
              <c:strCache>
                <c:ptCount val="5"/>
                <c:pt idx="0">
                  <c:v>Product</c:v>
                </c:pt>
                <c:pt idx="1">
                  <c:v>Construction </c:v>
                </c:pt>
                <c:pt idx="2">
                  <c:v>Construction Contingency</c:v>
                </c:pt>
                <c:pt idx="3">
                  <c:v>Staffing</c:v>
                </c:pt>
                <c:pt idx="4">
                  <c:v>Staffing Contingency</c:v>
                </c:pt>
              </c:strCache>
            </c:strRef>
          </c:cat>
          <c:val>
            <c:numRef>
              <c:f>Expenses!$C$31:$C$35</c:f>
              <c:numCache>
                <c:formatCode>"$"#,##0.00</c:formatCode>
                <c:ptCount val="5"/>
                <c:pt idx="0">
                  <c:v>1288720</c:v>
                </c:pt>
                <c:pt idx="1">
                  <c:v>1391490</c:v>
                </c:pt>
                <c:pt idx="2">
                  <c:v>131149</c:v>
                </c:pt>
                <c:pt idx="3">
                  <c:v>255000</c:v>
                </c:pt>
                <c:pt idx="4">
                  <c:v>45000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Expenses!$D$30</c:f>
              <c:strCache>
                <c:ptCount val="1"/>
                <c:pt idx="0">
                  <c:v>Expenditures</c:v>
                </c:pt>
              </c:strCache>
            </c:strRef>
          </c:tx>
          <c:spPr>
            <a:solidFill>
              <a:srgbClr val="0070C0"/>
            </a:solidFill>
            <a:ln w="9525" cap="flat" cmpd="sng" algn="ctr">
              <a:solidFill>
                <a:srgbClr val="0070C0"/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dkEdge">
              <a:bevelT w="139700" h="139700" prst="divot"/>
              <a:bevelB w="139700" h="139700" prst="divot"/>
              <a:contourClr>
                <a:srgbClr val="0070C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5400000" spcFirstLastPara="1" vertOverflow="ellipsis" wrap="square" lIns="38100" tIns="19050" rIns="38100" bIns="19050" anchor="ctr" anchorCtr="0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Expenses!$B$31:$B$35</c:f>
              <c:strCache>
                <c:ptCount val="5"/>
                <c:pt idx="0">
                  <c:v>Product</c:v>
                </c:pt>
                <c:pt idx="1">
                  <c:v>Construction </c:v>
                </c:pt>
                <c:pt idx="2">
                  <c:v>Construction Contingency</c:v>
                </c:pt>
                <c:pt idx="3">
                  <c:v>Staffing</c:v>
                </c:pt>
                <c:pt idx="4">
                  <c:v>Staffing Contingency</c:v>
                </c:pt>
              </c:strCache>
            </c:strRef>
          </c:cat>
          <c:val>
            <c:numRef>
              <c:f>Expenses!$D$31:$D$35</c:f>
              <c:numCache>
                <c:formatCode>"$"#,##0.00</c:formatCode>
                <c:ptCount val="5"/>
                <c:pt idx="0">
                  <c:v>187607.38999999998</c:v>
                </c:pt>
                <c:pt idx="1">
                  <c:v>0</c:v>
                </c:pt>
                <c:pt idx="2">
                  <c:v>0</c:v>
                </c:pt>
                <c:pt idx="3">
                  <c:v>59029.02</c:v>
                </c:pt>
                <c:pt idx="4">
                  <c:v>0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155851392"/>
        <c:axId val="155865472"/>
        <c:axId val="0"/>
      </c:bar3DChart>
      <c:catAx>
        <c:axId val="15585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65472"/>
        <c:crosses val="autoZero"/>
        <c:auto val="1"/>
        <c:lblAlgn val="ctr"/>
        <c:lblOffset val="100"/>
        <c:noMultiLvlLbl val="0"/>
      </c:catAx>
      <c:valAx>
        <c:axId val="15586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851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>
      <a:innerShdw blurRad="63500" dist="50800" dir="13500000">
        <a:prstClr val="black">
          <a:alpha val="50000"/>
        </a:prstClr>
      </a:innerShdw>
    </a:effectLst>
    <a:scene3d>
      <a:camera prst="orthographicFront"/>
      <a:lightRig rig="threePt" dir="t"/>
    </a:scene3d>
    <a:sp3d prstMaterial="dkEdge">
      <a:bevelT/>
      <a:bevelB/>
    </a:sp3d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Water Meter Completion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August 2016-December 2016 Update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29" y="348045"/>
            <a:ext cx="2115069" cy="211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1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 vs. expenses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Budget $3.111M  Expenses $247K (8%)</a:t>
            </a:r>
          </a:p>
          <a:p>
            <a:r>
              <a:rPr lang="en-US" dirty="0" smtClean="0"/>
              <a:t>Product 15% </a:t>
            </a:r>
          </a:p>
          <a:p>
            <a:r>
              <a:rPr lang="en-US" dirty="0" smtClean="0"/>
              <a:t>Construction 0% </a:t>
            </a:r>
          </a:p>
          <a:p>
            <a:r>
              <a:rPr lang="en-US" dirty="0" smtClean="0"/>
              <a:t>Construction Contingency 0% </a:t>
            </a:r>
          </a:p>
          <a:p>
            <a:r>
              <a:rPr lang="en-US" dirty="0" smtClean="0"/>
              <a:t>Staffing 23%</a:t>
            </a:r>
          </a:p>
          <a:p>
            <a:r>
              <a:rPr lang="en-US" dirty="0" smtClean="0"/>
              <a:t>Staffing Contingency 0%</a:t>
            </a:r>
          </a:p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149337"/>
              </p:ext>
            </p:extLst>
          </p:nvPr>
        </p:nvGraphicFramePr>
        <p:xfrm>
          <a:off x="684213" y="685800"/>
          <a:ext cx="5943600" cy="530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64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Windward Court Construction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399" y="603421"/>
            <a:ext cx="4819650" cy="361473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64" y="603421"/>
            <a:ext cx="4819650" cy="3614738"/>
          </a:xfrm>
        </p:spPr>
      </p:pic>
    </p:spTree>
    <p:extLst>
      <p:ext uri="{BB962C8B-B14F-4D97-AF65-F5344CB8AC3E}">
        <p14:creationId xmlns:p14="http://schemas.microsoft.com/office/powerpoint/2010/main" val="28176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6368438" cy="1507067"/>
          </a:xfrm>
        </p:spPr>
        <p:txBody>
          <a:bodyPr>
            <a:normAutofit/>
          </a:bodyPr>
          <a:lstStyle/>
          <a:p>
            <a:r>
              <a:rPr lang="en-US" sz="2700" dirty="0" smtClean="0"/>
              <a:t>Phase 1  </a:t>
            </a:r>
            <a:br>
              <a:rPr lang="en-US" sz="2700" dirty="0" smtClean="0"/>
            </a:br>
            <a:r>
              <a:rPr lang="en-US" sz="2700" dirty="0" smtClean="0"/>
              <a:t>281 installations are Completed as of Friday February 24, 2017</a:t>
            </a:r>
            <a:endParaRPr lang="en-US" sz="2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3746" y="305556"/>
            <a:ext cx="4017652" cy="613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1575</TotalTime>
  <Words>56</Words>
  <Application>Microsoft Office PowerPoint</Application>
  <PresentationFormat>Custom</PresentationFormat>
  <Paragraphs>13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Slice</vt:lpstr>
      <vt:lpstr>Water Meter Completion Project</vt:lpstr>
      <vt:lpstr>Budget vs. expenses</vt:lpstr>
      <vt:lpstr>Windward Court Construction</vt:lpstr>
      <vt:lpstr>Phase 1   281 installations are Completed as of Friday February 24, 2017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Meter Completion Project</dc:title>
  <dc:creator>Dina Breitstein</dc:creator>
  <cp:lastModifiedBy>Cinderella</cp:lastModifiedBy>
  <cp:revision>15</cp:revision>
  <dcterms:created xsi:type="dcterms:W3CDTF">2017-02-23T21:22:50Z</dcterms:created>
  <dcterms:modified xsi:type="dcterms:W3CDTF">2017-02-28T23:48:56Z</dcterms:modified>
</cp:coreProperties>
</file>